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56"/>
  </p:notesMasterIdLst>
  <p:sldIdLst>
    <p:sldId id="258" r:id="rId2"/>
    <p:sldId id="259" r:id="rId3"/>
    <p:sldId id="262" r:id="rId4"/>
    <p:sldId id="264" r:id="rId5"/>
    <p:sldId id="260" r:id="rId6"/>
    <p:sldId id="265" r:id="rId7"/>
    <p:sldId id="314" r:id="rId8"/>
    <p:sldId id="261" r:id="rId9"/>
    <p:sldId id="266" r:id="rId10"/>
    <p:sldId id="267" r:id="rId11"/>
    <p:sldId id="268" r:id="rId12"/>
    <p:sldId id="269" r:id="rId13"/>
    <p:sldId id="270" r:id="rId14"/>
    <p:sldId id="271" r:id="rId15"/>
    <p:sldId id="273" r:id="rId16"/>
    <p:sldId id="272" r:id="rId17"/>
    <p:sldId id="274" r:id="rId18"/>
    <p:sldId id="276" r:id="rId19"/>
    <p:sldId id="277" r:id="rId20"/>
    <p:sldId id="275" r:id="rId21"/>
    <p:sldId id="278" r:id="rId22"/>
    <p:sldId id="280" r:id="rId23"/>
    <p:sldId id="282" r:id="rId24"/>
    <p:sldId id="283" r:id="rId25"/>
    <p:sldId id="281" r:id="rId26"/>
    <p:sldId id="284" r:id="rId27"/>
    <p:sldId id="285" r:id="rId28"/>
    <p:sldId id="286" r:id="rId29"/>
    <p:sldId id="287" r:id="rId30"/>
    <p:sldId id="288" r:id="rId31"/>
    <p:sldId id="289" r:id="rId32"/>
    <p:sldId id="290" r:id="rId33"/>
    <p:sldId id="291" r:id="rId34"/>
    <p:sldId id="292" r:id="rId35"/>
    <p:sldId id="293" r:id="rId36"/>
    <p:sldId id="296" r:id="rId37"/>
    <p:sldId id="295" r:id="rId38"/>
    <p:sldId id="297" r:id="rId39"/>
    <p:sldId id="294" r:id="rId40"/>
    <p:sldId id="301" r:id="rId41"/>
    <p:sldId id="298" r:id="rId42"/>
    <p:sldId id="300" r:id="rId43"/>
    <p:sldId id="299" r:id="rId44"/>
    <p:sldId id="315" r:id="rId45"/>
    <p:sldId id="302" r:id="rId46"/>
    <p:sldId id="303" r:id="rId47"/>
    <p:sldId id="304" r:id="rId48"/>
    <p:sldId id="305" r:id="rId49"/>
    <p:sldId id="308" r:id="rId50"/>
    <p:sldId id="307" r:id="rId51"/>
    <p:sldId id="306" r:id="rId52"/>
    <p:sldId id="309" r:id="rId53"/>
    <p:sldId id="317" r:id="rId54"/>
    <p:sldId id="316"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71940" autoAdjust="0"/>
  </p:normalViewPr>
  <p:slideViewPr>
    <p:cSldViewPr snapToGrid="0">
      <p:cViewPr varScale="1">
        <p:scale>
          <a:sx n="62" d="100"/>
          <a:sy n="62" d="100"/>
        </p:scale>
        <p:origin x="84" y="396"/>
      </p:cViewPr>
      <p:guideLst/>
    </p:cSldViewPr>
  </p:slideViewPr>
  <p:outlineViewPr>
    <p:cViewPr>
      <p:scale>
        <a:sx n="33" d="100"/>
        <a:sy n="33" d="100"/>
      </p:scale>
      <p:origin x="0" y="-27168"/>
    </p:cViewPr>
  </p:outlineViewPr>
  <p:notesTextViewPr>
    <p:cViewPr>
      <p:scale>
        <a:sx n="1" d="1"/>
        <a:sy n="1" d="1"/>
      </p:scale>
      <p:origin x="0" y="0"/>
    </p:cViewPr>
  </p:notesTextViewPr>
  <p:sorterViewPr>
    <p:cViewPr>
      <p:scale>
        <a:sx n="100" d="100"/>
        <a:sy n="100" d="100"/>
      </p:scale>
      <p:origin x="0" y="-7452"/>
    </p:cViewPr>
  </p:sorterViewPr>
  <p:notesViewPr>
    <p:cSldViewPr snapToGrid="0">
      <p:cViewPr varScale="1">
        <p:scale>
          <a:sx n="89" d="100"/>
          <a:sy n="89" d="100"/>
        </p:scale>
        <p:origin x="379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7481E-881D-4E51-9DE3-D0589AD12768}" type="datetimeFigureOut">
              <a:rPr lang="de-DE" smtClean="0"/>
              <a:t>06.11.2024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23421-D645-4C54-84EC-28289AC5A511}" type="slidenum">
              <a:rPr lang="de-DE" smtClean="0"/>
              <a:t>‹Nr.›</a:t>
            </a:fld>
            <a:endParaRPr lang="de-DE"/>
          </a:p>
        </p:txBody>
      </p:sp>
    </p:spTree>
    <p:extLst>
      <p:ext uri="{BB962C8B-B14F-4D97-AF65-F5344CB8AC3E}">
        <p14:creationId xmlns:p14="http://schemas.microsoft.com/office/powerpoint/2010/main" val="337177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aseline="0" dirty="0"/>
              <a:t>Ablauf beschreiben</a:t>
            </a:r>
          </a:p>
          <a:p>
            <a:pPr marL="171450" indent="-171450">
              <a:buFontTx/>
              <a:buChar char="-"/>
            </a:pPr>
            <a:r>
              <a:rPr lang="de-DE" baseline="0" dirty="0"/>
              <a:t>Hinweis: Schulung reicht nicht aus – die Materialien müssen gesichtet werden, vertraut machen mit den Unterlagen sobald diese vorliegen – bei Fragen jederzeit melden / Gehört alles zu der Einarbeitung </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1FF992-C436-4DC2-962C-FF342C7AC3D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60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In diesem Beispiel wird</a:t>
            </a:r>
            <a:r>
              <a:rPr lang="de-DE" baseline="0" dirty="0"/>
              <a:t> deutlich wo der Startpunkt ist (siehe Protokollbogen) – die Aufgaben „vor“ Item 5 dienen als Umkehraufgaben, falls die TP die ersten beiden altersabhängigen Aufgaben nicht löst – in diesem Beispiel greift die Umkehrregel nicht </a:t>
            </a:r>
            <a:endParaRPr lang="de-DE" dirty="0"/>
          </a:p>
        </p:txBody>
      </p:sp>
      <p:sp>
        <p:nvSpPr>
          <p:cNvPr id="4" name="Foliennummernplatzhalter 3"/>
          <p:cNvSpPr>
            <a:spLocks noGrp="1"/>
          </p:cNvSpPr>
          <p:nvPr>
            <p:ph type="sldNum" sz="quarter" idx="10"/>
          </p:nvPr>
        </p:nvSpPr>
        <p:spPr/>
        <p:txBody>
          <a:bodyPr/>
          <a:lstStyle/>
          <a:p>
            <a:fld id="{FD623421-D645-4C54-84EC-28289AC5A511}" type="slidenum">
              <a:rPr lang="de-DE" smtClean="0"/>
              <a:t>12</a:t>
            </a:fld>
            <a:endParaRPr lang="de-DE"/>
          </a:p>
        </p:txBody>
      </p:sp>
    </p:spTree>
    <p:extLst>
      <p:ext uri="{BB962C8B-B14F-4D97-AF65-F5344CB8AC3E}">
        <p14:creationId xmlns:p14="http://schemas.microsoft.com/office/powerpoint/2010/main" val="1983428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Beispiel (Abbildung</a:t>
            </a:r>
            <a:r>
              <a:rPr lang="de-DE" baseline="0" dirty="0"/>
              <a:t> 1.3)</a:t>
            </a:r>
            <a:r>
              <a:rPr lang="de-DE" dirty="0"/>
              <a:t>:</a:t>
            </a:r>
            <a:r>
              <a:rPr lang="de-DE" baseline="0" dirty="0"/>
              <a:t> Aufgabe 4 wurde nicht mit 1 bewertet, somit greift die Umkehrregel – Aufgaben werden in umgekehrter Reihenfolge durchgeführt, bis 2 Aufgaben in Folge mit der vollen Punkteanzahl bewertet wurden – anschließend fahren Sie fort mit den schwierigen Aufgaben bis die Abbruchregel greift – hier nochmal darauf hinweisen das die Übungsaufgaben vorab durchgeführt werden (Hinweise auf dem Protokollbogen beachten welcher Startpunkt zu wählen ist) </a:t>
            </a:r>
          </a:p>
          <a:p>
            <a:pPr marL="171450" indent="-171450">
              <a:buFontTx/>
              <a:buChar char="-"/>
            </a:pPr>
            <a:r>
              <a:rPr lang="de-DE" baseline="0" dirty="0"/>
              <a:t>Beispiel (Abbildung 1.4): Umkehrregel greift hier, da das zweite zu bearbeitenden Item nicht mit der vollen Punkteanzahl gelöst wurde – Item 3 gelöst, somit haben wir zwei aufeinanderfolgende Items mit der vollen Punkteanzahl </a:t>
            </a:r>
          </a:p>
          <a:p>
            <a:pPr marL="171450" indent="-171450">
              <a:buFontTx/>
              <a:buChar char="-"/>
            </a:pPr>
            <a:r>
              <a:rPr lang="de-DE" baseline="0" dirty="0"/>
              <a:t>Vorgehen identisch zu WISC-V </a:t>
            </a:r>
          </a:p>
        </p:txBody>
      </p:sp>
      <p:sp>
        <p:nvSpPr>
          <p:cNvPr id="4" name="Foliennummernplatzhalter 3"/>
          <p:cNvSpPr>
            <a:spLocks noGrp="1"/>
          </p:cNvSpPr>
          <p:nvPr>
            <p:ph type="sldNum" sz="quarter" idx="10"/>
          </p:nvPr>
        </p:nvSpPr>
        <p:spPr/>
        <p:txBody>
          <a:bodyPr/>
          <a:lstStyle/>
          <a:p>
            <a:fld id="{FD623421-D645-4C54-84EC-28289AC5A511}" type="slidenum">
              <a:rPr lang="de-DE" smtClean="0"/>
              <a:t>13</a:t>
            </a:fld>
            <a:endParaRPr lang="de-DE"/>
          </a:p>
        </p:txBody>
      </p:sp>
    </p:spTree>
    <p:extLst>
      <p:ext uri="{BB962C8B-B14F-4D97-AF65-F5344CB8AC3E}">
        <p14:creationId xmlns:p14="http://schemas.microsoft.com/office/powerpoint/2010/main" val="4057092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0" dirty="0"/>
              <a:t>Bei</a:t>
            </a:r>
            <a:r>
              <a:rPr lang="de-DE" b="0" baseline="0" dirty="0"/>
              <a:t> Unsicherheiten in der Bewertung weiter testen bis man sicher ist, dass das Abbruchkriterium greift (zu frühes Abbrechen führt zu fehlenden Werten) – Regel sollte allerdings beherrscht werden und nicht immer zu weit testen </a:t>
            </a:r>
          </a:p>
          <a:p>
            <a:pPr marL="0" indent="0">
              <a:buFontTx/>
              <a:buNone/>
            </a:pPr>
            <a:endParaRPr lang="de-DE" b="0" baseline="0" dirty="0"/>
          </a:p>
        </p:txBody>
      </p:sp>
      <p:sp>
        <p:nvSpPr>
          <p:cNvPr id="4" name="Foliennummernplatzhalter 3"/>
          <p:cNvSpPr>
            <a:spLocks noGrp="1"/>
          </p:cNvSpPr>
          <p:nvPr>
            <p:ph type="sldNum" sz="quarter" idx="10"/>
          </p:nvPr>
        </p:nvSpPr>
        <p:spPr/>
        <p:txBody>
          <a:bodyPr/>
          <a:lstStyle/>
          <a:p>
            <a:fld id="{FD623421-D645-4C54-84EC-28289AC5A511}" type="slidenum">
              <a:rPr lang="de-DE" smtClean="0"/>
              <a:t>14</a:t>
            </a:fld>
            <a:endParaRPr lang="de-DE"/>
          </a:p>
        </p:txBody>
      </p:sp>
    </p:spTree>
    <p:extLst>
      <p:ext uri="{BB962C8B-B14F-4D97-AF65-F5344CB8AC3E}">
        <p14:creationId xmlns:p14="http://schemas.microsoft.com/office/powerpoint/2010/main" val="3136184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0" dirty="0"/>
              <a:t>In diesem Fall „brechen wir nicht ab“ da die Bewertung von 3x 0 in Folge innerhalb der Umkehrregel eingetreten</a:t>
            </a:r>
            <a:r>
              <a:rPr lang="de-DE" b="0" baseline="0" dirty="0"/>
              <a:t> sind – wir testen dann weiter bis wir bei der ersten Aufgabe angekommen sind oder wir wieder vorwärts testen (nach 2x 1 in Folge) und dann der Abbruch greift </a:t>
            </a:r>
          </a:p>
          <a:p>
            <a:pPr marL="171450" indent="-171450">
              <a:buFontTx/>
              <a:buChar char="-"/>
            </a:pPr>
            <a:r>
              <a:rPr lang="de-DE" b="0" baseline="0" dirty="0"/>
              <a:t>Vorgehen identisch zu WISC-V</a:t>
            </a: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15</a:t>
            </a:fld>
            <a:endParaRPr lang="de-DE"/>
          </a:p>
        </p:txBody>
      </p:sp>
    </p:spTree>
    <p:extLst>
      <p:ext uri="{BB962C8B-B14F-4D97-AF65-F5344CB8AC3E}">
        <p14:creationId xmlns:p14="http://schemas.microsoft.com/office/powerpoint/2010/main" val="138533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0" dirty="0"/>
              <a:t>Jede</a:t>
            </a:r>
            <a:r>
              <a:rPr lang="de-DE" b="0" baseline="0" dirty="0"/>
              <a:t> Abbruchregel wird im Rahmen der Erläuterung der Untertests besprochen </a:t>
            </a: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16</a:t>
            </a:fld>
            <a:endParaRPr lang="de-DE"/>
          </a:p>
        </p:txBody>
      </p:sp>
    </p:spTree>
    <p:extLst>
      <p:ext uri="{BB962C8B-B14F-4D97-AF65-F5344CB8AC3E}">
        <p14:creationId xmlns:p14="http://schemas.microsoft.com/office/powerpoint/2010/main" val="4004802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0" dirty="0"/>
              <a:t>Beispiel Abbruchregel in</a:t>
            </a:r>
            <a:r>
              <a:rPr lang="de-DE" b="0" baseline="0" dirty="0"/>
              <a:t> Abhängigkeit von der Anzahl der Versuche die nicht mit der vollen Punkteanzahl bewertet wurden </a:t>
            </a: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17</a:t>
            </a:fld>
            <a:endParaRPr lang="de-DE"/>
          </a:p>
        </p:txBody>
      </p:sp>
    </p:spTree>
    <p:extLst>
      <p:ext uri="{BB962C8B-B14F-4D97-AF65-F5344CB8AC3E}">
        <p14:creationId xmlns:p14="http://schemas.microsoft.com/office/powerpoint/2010/main" val="2950223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Alle Regeln sind immer auf dem Protokollbogen gekennzeichnet – beim Besprechen</a:t>
            </a:r>
            <a:r>
              <a:rPr lang="de-DE" baseline="0" dirty="0"/>
              <a:t> der Untertests werden diese besprochen </a:t>
            </a:r>
            <a:r>
              <a:rPr lang="de-DE" dirty="0"/>
              <a:t/>
            </a:r>
            <a:br>
              <a:rPr lang="de-DE" dirty="0"/>
            </a:br>
            <a:r>
              <a:rPr lang="de-DE" dirty="0"/>
              <a:t>- Fragen</a:t>
            </a:r>
            <a:r>
              <a:rPr lang="de-DE" baseline="0" dirty="0"/>
              <a:t> stellen oder notieren – nach der Projekteinweisung Zeit nehmen und checken ob diese beantwortet worden sind, ansonsten bitte melden </a:t>
            </a:r>
            <a:endParaRPr lang="de-DE" dirty="0"/>
          </a:p>
        </p:txBody>
      </p:sp>
      <p:sp>
        <p:nvSpPr>
          <p:cNvPr id="4" name="Foliennummernplatzhalter 3"/>
          <p:cNvSpPr>
            <a:spLocks noGrp="1"/>
          </p:cNvSpPr>
          <p:nvPr>
            <p:ph type="sldNum" sz="quarter" idx="10"/>
          </p:nvPr>
        </p:nvSpPr>
        <p:spPr/>
        <p:txBody>
          <a:bodyPr/>
          <a:lstStyle/>
          <a:p>
            <a:fld id="{211FF992-C436-4DC2-962C-FF342C7AC3D6}" type="slidenum">
              <a:rPr lang="de-DE" smtClean="0"/>
              <a:t>18</a:t>
            </a:fld>
            <a:endParaRPr lang="de-DE"/>
          </a:p>
        </p:txBody>
      </p:sp>
    </p:spTree>
    <p:extLst>
      <p:ext uri="{BB962C8B-B14F-4D97-AF65-F5344CB8AC3E}">
        <p14:creationId xmlns:p14="http://schemas.microsoft.com/office/powerpoint/2010/main" val="299012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sym typeface="Wingdings" panose="05000000000000000000" pitchFamily="2" charset="2"/>
              </a:rPr>
              <a:t>- Zusätzlicher Hinweis: </a:t>
            </a:r>
            <a:r>
              <a:rPr lang="de-DE" sz="1200" b="0" i="0" u="none" strike="noStrike" kern="1200" baseline="0" dirty="0">
                <a:solidFill>
                  <a:schemeClr val="tx1"/>
                </a:solidFill>
                <a:latin typeface="+mn-lt"/>
                <a:ea typeface="+mn-ea"/>
                <a:cs typeface="+mn-cs"/>
              </a:rPr>
              <a:t>Falls eine Testperson beim Erreichen</a:t>
            </a:r>
          </a:p>
          <a:p>
            <a:r>
              <a:rPr lang="de-DE" sz="1200" b="0" i="0" u="none" strike="noStrike" kern="1200" baseline="0" dirty="0">
                <a:solidFill>
                  <a:schemeClr val="tx1"/>
                </a:solidFill>
                <a:latin typeface="+mn-lt"/>
                <a:ea typeface="+mn-ea"/>
                <a:cs typeface="+mn-cs"/>
              </a:rPr>
              <a:t>der Zeitgrenze kurz vor der Lösung steht, sollten Sie die Aufgabe nicht abbrechen,</a:t>
            </a:r>
          </a:p>
          <a:p>
            <a:r>
              <a:rPr lang="de-DE" sz="1200" b="0" i="0" u="none" strike="noStrike" kern="1200" baseline="0" dirty="0">
                <a:solidFill>
                  <a:schemeClr val="tx1"/>
                </a:solidFill>
                <a:latin typeface="+mn-lt"/>
                <a:ea typeface="+mn-ea"/>
                <a:cs typeface="+mn-cs"/>
              </a:rPr>
              <a:t>sondern der Testperson die Möglichkeit geben, die Aufgabe zu beenden. Werten Sie</a:t>
            </a:r>
          </a:p>
          <a:p>
            <a:r>
              <a:rPr lang="de-DE" sz="1200" b="0" i="0" u="none" strike="noStrike" kern="1200" baseline="0" dirty="0">
                <a:solidFill>
                  <a:schemeClr val="tx1"/>
                </a:solidFill>
                <a:latin typeface="+mn-lt"/>
                <a:ea typeface="+mn-ea"/>
                <a:cs typeface="+mn-cs"/>
              </a:rPr>
              <a:t>jedoch nur Lösungsanteile, die bis zum Erreichen der Zeitgrenze erzielt wurden.</a:t>
            </a:r>
          </a:p>
          <a:p>
            <a:endParaRPr lang="de-DE" baseline="0"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211FF992-C436-4DC2-962C-FF342C7AC3D6}" type="slidenum">
              <a:rPr lang="de-DE" smtClean="0"/>
              <a:t>19</a:t>
            </a:fld>
            <a:endParaRPr lang="de-DE"/>
          </a:p>
        </p:txBody>
      </p:sp>
    </p:spTree>
    <p:extLst>
      <p:ext uri="{BB962C8B-B14F-4D97-AF65-F5344CB8AC3E}">
        <p14:creationId xmlns:p14="http://schemas.microsoft.com/office/powerpoint/2010/main" val="4196575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623421-D645-4C54-84EC-28289AC5A511}" type="slidenum">
              <a:rPr lang="de-DE" smtClean="0"/>
              <a:t>20</a:t>
            </a:fld>
            <a:endParaRPr lang="de-DE"/>
          </a:p>
        </p:txBody>
      </p:sp>
    </p:spTree>
    <p:extLst>
      <p:ext uri="{BB962C8B-B14F-4D97-AF65-F5344CB8AC3E}">
        <p14:creationId xmlns:p14="http://schemas.microsoft.com/office/powerpoint/2010/main" val="1140764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aseline="0" dirty="0">
                <a:sym typeface="Wingdings" panose="05000000000000000000" pitchFamily="2" charset="2"/>
              </a:rPr>
              <a:t>Anhand des Beispiels nochmal deutlich machen, dass die 1. Antwort, das N und die zweite Antwort protokolliert werden müssen (häufige Fehlerquelle im Rahmen der KABC-2 Erhebungen)</a:t>
            </a:r>
          </a:p>
          <a:p>
            <a:pPr marL="171450" indent="-171450">
              <a:buFontTx/>
              <a:buChar char="-"/>
            </a:pPr>
            <a:r>
              <a:rPr lang="de-DE" baseline="0" dirty="0">
                <a:sym typeface="Wingdings" panose="05000000000000000000" pitchFamily="2" charset="2"/>
              </a:rPr>
              <a:t>Nochmal betonen, dass Testleitende sich vorab damit auseinander setzen müssen und wissen sollten in welchem Fall Nachfragen gestellt werden und wie dies zu protokollieren ist </a:t>
            </a:r>
          </a:p>
        </p:txBody>
      </p:sp>
      <p:sp>
        <p:nvSpPr>
          <p:cNvPr id="4" name="Foliennummernplatzhalter 3"/>
          <p:cNvSpPr>
            <a:spLocks noGrp="1"/>
          </p:cNvSpPr>
          <p:nvPr>
            <p:ph type="sldNum" sz="quarter" idx="10"/>
          </p:nvPr>
        </p:nvSpPr>
        <p:spPr/>
        <p:txBody>
          <a:bodyPr/>
          <a:lstStyle/>
          <a:p>
            <a:fld id="{211FF992-C436-4DC2-962C-FF342C7AC3D6}" type="slidenum">
              <a:rPr lang="de-DE" smtClean="0"/>
              <a:t>21</a:t>
            </a:fld>
            <a:endParaRPr lang="de-DE"/>
          </a:p>
        </p:txBody>
      </p:sp>
    </p:spTree>
    <p:extLst>
      <p:ext uri="{BB962C8B-B14F-4D97-AF65-F5344CB8AC3E}">
        <p14:creationId xmlns:p14="http://schemas.microsoft.com/office/powerpoint/2010/main" val="581571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623421-D645-4C54-84EC-28289AC5A511}" type="slidenum">
              <a:rPr lang="de-DE" smtClean="0"/>
              <a:t>3</a:t>
            </a:fld>
            <a:endParaRPr lang="de-DE"/>
          </a:p>
        </p:txBody>
      </p:sp>
    </p:spTree>
    <p:extLst>
      <p:ext uri="{BB962C8B-B14F-4D97-AF65-F5344CB8AC3E}">
        <p14:creationId xmlns:p14="http://schemas.microsoft.com/office/powerpoint/2010/main" val="3982136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Bei</a:t>
            </a:r>
            <a:r>
              <a:rPr lang="de-DE" baseline="0" dirty="0"/>
              <a:t> den Materialien gilt immer: Manual, Protokollbogen, Stoppuhr müssen vorliegen </a:t>
            </a:r>
          </a:p>
          <a:p>
            <a:pPr marL="171450" indent="-171450">
              <a:buFontTx/>
              <a:buChar char="-"/>
            </a:pPr>
            <a:r>
              <a:rPr lang="de-DE" baseline="0" dirty="0"/>
              <a:t>Genaues Erklären aller Hinweise auf dem Protokollbogen</a:t>
            </a:r>
            <a:endParaRPr lang="de-DE" dirty="0"/>
          </a:p>
        </p:txBody>
      </p:sp>
      <p:sp>
        <p:nvSpPr>
          <p:cNvPr id="4" name="Foliennummernplatzhalter 3"/>
          <p:cNvSpPr>
            <a:spLocks noGrp="1"/>
          </p:cNvSpPr>
          <p:nvPr>
            <p:ph type="sldNum" sz="quarter" idx="10"/>
          </p:nvPr>
        </p:nvSpPr>
        <p:spPr/>
        <p:txBody>
          <a:bodyPr/>
          <a:lstStyle/>
          <a:p>
            <a:fld id="{FD623421-D645-4C54-84EC-28289AC5A511}" type="slidenum">
              <a:rPr lang="de-DE" smtClean="0"/>
              <a:t>22</a:t>
            </a:fld>
            <a:endParaRPr lang="de-DE"/>
          </a:p>
        </p:txBody>
      </p:sp>
    </p:spTree>
    <p:extLst>
      <p:ext uri="{BB962C8B-B14F-4D97-AF65-F5344CB8AC3E}">
        <p14:creationId xmlns:p14="http://schemas.microsoft.com/office/powerpoint/2010/main" val="1188946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0" dirty="0"/>
              <a:t>Erklären der Bewertungen</a:t>
            </a:r>
            <a:r>
              <a:rPr lang="de-DE" b="0" baseline="0" dirty="0"/>
              <a:t> / Berechnung der Rohwertsumme (Wann werden Items die nicht durchgeführt wurden mit der vollen Punkteanzahl bewertet) </a:t>
            </a:r>
            <a:endParaRPr lang="de-DE" b="0" dirty="0"/>
          </a:p>
          <a:p>
            <a:pPr marL="171450" indent="-171450">
              <a:buFontTx/>
              <a:buChar char="-"/>
            </a:pPr>
            <a:r>
              <a:rPr lang="de-DE" b="0" dirty="0"/>
              <a:t>Wenn Aufgabe</a:t>
            </a:r>
            <a:r>
              <a:rPr lang="de-DE" b="0" baseline="0" dirty="0"/>
              <a:t> 5 und 6 mit der vollen Punkteanzahl gelöst wurden, gelten alle vorherigen, unbearbeitet Aufgaben als gelöst / werden mit der vollen Punkteanzahl bewertet</a:t>
            </a:r>
          </a:p>
          <a:p>
            <a:pPr marL="171450" indent="-171450">
              <a:buFontTx/>
              <a:buChar char="-"/>
            </a:pPr>
            <a:r>
              <a:rPr lang="de-DE" b="0" baseline="0" dirty="0">
                <a:sym typeface="Wingdings" panose="05000000000000000000" pitchFamily="2" charset="2"/>
              </a:rPr>
              <a:t> gleiches gilt, wenn die Umkehrregel greift und z.B. die Aufgaben 3 und 4 bearbeitet werden mussten und mit „2“ bewertet worden sind </a:t>
            </a:r>
          </a:p>
          <a:p>
            <a:pPr marL="171450" indent="-171450">
              <a:buFontTx/>
              <a:buChar char="-"/>
            </a:pPr>
            <a:r>
              <a:rPr lang="de-DE" b="0" baseline="0" dirty="0">
                <a:sym typeface="Wingdings" panose="05000000000000000000" pitchFamily="2" charset="2"/>
              </a:rPr>
              <a:t>Wenn die Umkehrregel greift und es zu einer Bewertung von 2x0 in Folge kommt, testen wir dennoch wieder vorwärts und es fließen nur die Bewertungen der Items in den </a:t>
            </a:r>
            <a:r>
              <a:rPr lang="de-DE" b="0" baseline="0" dirty="0" err="1">
                <a:sym typeface="Wingdings" panose="05000000000000000000" pitchFamily="2" charset="2"/>
              </a:rPr>
              <a:t>Rohwert</a:t>
            </a:r>
            <a:r>
              <a:rPr lang="de-DE" b="0" baseline="0" dirty="0">
                <a:sym typeface="Wingdings" panose="05000000000000000000" pitchFamily="2" charset="2"/>
              </a:rPr>
              <a:t> ein, die vor dem Greifen der Abbruchregel durchgeführt worden sind </a:t>
            </a:r>
            <a:br>
              <a:rPr lang="de-DE" b="0" baseline="0" dirty="0">
                <a:sym typeface="Wingdings" panose="05000000000000000000" pitchFamily="2" charset="2"/>
              </a:rPr>
            </a:br>
            <a:r>
              <a:rPr lang="de-DE" b="0" baseline="0" dirty="0">
                <a:sym typeface="Wingdings" panose="05000000000000000000" pitchFamily="2" charset="2"/>
              </a:rPr>
              <a:t>- Präsentieren der Abbildung 1.4 um dies nochmal deutlich zu machen (Bsp. Start- und Umkehrregel)</a:t>
            </a:r>
          </a:p>
          <a:p>
            <a:pPr marL="171450" indent="-171450">
              <a:buFontTx/>
              <a:buChar char="-"/>
            </a:pPr>
            <a:endParaRPr lang="de-DE" b="0" baseline="0"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FD623421-D645-4C54-84EC-28289AC5A511}" type="slidenum">
              <a:rPr lang="de-DE" smtClean="0"/>
              <a:t>23</a:t>
            </a:fld>
            <a:endParaRPr lang="de-DE"/>
          </a:p>
        </p:txBody>
      </p:sp>
    </p:spTree>
    <p:extLst>
      <p:ext uri="{BB962C8B-B14F-4D97-AF65-F5344CB8AC3E}">
        <p14:creationId xmlns:p14="http://schemas.microsoft.com/office/powerpoint/2010/main" val="1737607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24</a:t>
            </a:fld>
            <a:endParaRPr lang="de-DE"/>
          </a:p>
        </p:txBody>
      </p:sp>
    </p:spTree>
    <p:extLst>
      <p:ext uri="{BB962C8B-B14F-4D97-AF65-F5344CB8AC3E}">
        <p14:creationId xmlns:p14="http://schemas.microsoft.com/office/powerpoint/2010/main" val="2865566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Beispiel alle</a:t>
            </a:r>
            <a:r>
              <a:rPr lang="de-DE" baseline="0" dirty="0"/>
              <a:t> Informationen zu den jeweiligen Untertests sind im Manual zu finden (Ergänzende Hinweise als auch Informationen aus dem Protokollbogen)</a:t>
            </a:r>
          </a:p>
          <a:p>
            <a:pPr marL="171450" indent="-171450">
              <a:buFontTx/>
              <a:buChar char="-"/>
            </a:pPr>
            <a:r>
              <a:rPr lang="de-DE" baseline="0" dirty="0"/>
              <a:t>Testpersonen bei denen eine allgemeines Intelligenzminderung.. Für die Normierung nicht relevant (gilt für alle UTs, daher hier durchgestrichen)</a:t>
            </a:r>
            <a:endParaRPr lang="de-DE" dirty="0"/>
          </a:p>
        </p:txBody>
      </p:sp>
      <p:sp>
        <p:nvSpPr>
          <p:cNvPr id="4" name="Foliennummernplatzhalter 3"/>
          <p:cNvSpPr>
            <a:spLocks noGrp="1"/>
          </p:cNvSpPr>
          <p:nvPr>
            <p:ph type="sldNum" sz="quarter" idx="10"/>
          </p:nvPr>
        </p:nvSpPr>
        <p:spPr/>
        <p:txBody>
          <a:bodyPr/>
          <a:lstStyle/>
          <a:p>
            <a:fld id="{FD623421-D645-4C54-84EC-28289AC5A511}" type="slidenum">
              <a:rPr lang="de-DE" smtClean="0"/>
              <a:t>25</a:t>
            </a:fld>
            <a:endParaRPr lang="de-DE"/>
          </a:p>
        </p:txBody>
      </p:sp>
    </p:spTree>
    <p:extLst>
      <p:ext uri="{BB962C8B-B14F-4D97-AF65-F5344CB8AC3E}">
        <p14:creationId xmlns:p14="http://schemas.microsoft.com/office/powerpoint/2010/main" val="2764740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0" dirty="0"/>
              <a:t>Es</a:t>
            </a:r>
            <a:r>
              <a:rPr lang="de-DE" b="0" baseline="0" dirty="0"/>
              <a:t> wird bei jedem Untertest auf die Regeln im Protokollbogen eingegangen (zu Beginn ausführlich und dann bei Änderungen innerhalb der Regelungen) </a:t>
            </a: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26</a:t>
            </a:fld>
            <a:endParaRPr lang="de-DE"/>
          </a:p>
        </p:txBody>
      </p:sp>
    </p:spTree>
    <p:extLst>
      <p:ext uri="{BB962C8B-B14F-4D97-AF65-F5344CB8AC3E}">
        <p14:creationId xmlns:p14="http://schemas.microsoft.com/office/powerpoint/2010/main" val="1363986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0" dirty="0"/>
              <a:t>- Allgemeine Bewertungsrichtlinien </a:t>
            </a:r>
          </a:p>
        </p:txBody>
      </p:sp>
      <p:sp>
        <p:nvSpPr>
          <p:cNvPr id="4" name="Foliennummernplatzhalter 3"/>
          <p:cNvSpPr>
            <a:spLocks noGrp="1"/>
          </p:cNvSpPr>
          <p:nvPr>
            <p:ph type="sldNum" sz="quarter" idx="10"/>
          </p:nvPr>
        </p:nvSpPr>
        <p:spPr/>
        <p:txBody>
          <a:bodyPr/>
          <a:lstStyle/>
          <a:p>
            <a:fld id="{FD623421-D645-4C54-84EC-28289AC5A511}" type="slidenum">
              <a:rPr lang="de-DE" smtClean="0"/>
              <a:t>27</a:t>
            </a:fld>
            <a:endParaRPr lang="de-DE"/>
          </a:p>
        </p:txBody>
      </p:sp>
    </p:spTree>
    <p:extLst>
      <p:ext uri="{BB962C8B-B14F-4D97-AF65-F5344CB8AC3E}">
        <p14:creationId xmlns:p14="http://schemas.microsoft.com/office/powerpoint/2010/main" val="23537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0" dirty="0"/>
              <a:t>Hier nochmals</a:t>
            </a:r>
            <a:r>
              <a:rPr lang="de-DE" b="0" baseline="0" dirty="0"/>
              <a:t> auf das Kürzel (N) eingehen und eine Beispiel Protokollierung aufzeigen </a:t>
            </a: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28</a:t>
            </a:fld>
            <a:endParaRPr lang="de-DE"/>
          </a:p>
        </p:txBody>
      </p:sp>
    </p:spTree>
    <p:extLst>
      <p:ext uri="{BB962C8B-B14F-4D97-AF65-F5344CB8AC3E}">
        <p14:creationId xmlns:p14="http://schemas.microsoft.com/office/powerpoint/2010/main" val="1403801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0" dirty="0"/>
              <a:t>Umgang mit Unterbrechungen</a:t>
            </a:r>
            <a:r>
              <a:rPr lang="de-DE" b="0" baseline="0" dirty="0"/>
              <a:t> erläutern </a:t>
            </a:r>
            <a:endParaRPr lang="de-DE" b="1" baseline="0" dirty="0"/>
          </a:p>
        </p:txBody>
      </p:sp>
      <p:sp>
        <p:nvSpPr>
          <p:cNvPr id="4" name="Foliennummernplatzhalter 3"/>
          <p:cNvSpPr>
            <a:spLocks noGrp="1"/>
          </p:cNvSpPr>
          <p:nvPr>
            <p:ph type="sldNum" sz="quarter" idx="10"/>
          </p:nvPr>
        </p:nvSpPr>
        <p:spPr/>
        <p:txBody>
          <a:bodyPr/>
          <a:lstStyle/>
          <a:p>
            <a:fld id="{FD623421-D645-4C54-84EC-28289AC5A511}" type="slidenum">
              <a:rPr lang="de-DE" smtClean="0"/>
              <a:t>29</a:t>
            </a:fld>
            <a:endParaRPr lang="de-DE"/>
          </a:p>
        </p:txBody>
      </p:sp>
    </p:spTree>
    <p:extLst>
      <p:ext uri="{BB962C8B-B14F-4D97-AF65-F5344CB8AC3E}">
        <p14:creationId xmlns:p14="http://schemas.microsoft.com/office/powerpoint/2010/main" val="1092823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0" dirty="0"/>
              <a:t>Aufzeigen</a:t>
            </a:r>
            <a:r>
              <a:rPr lang="de-DE" b="0" baseline="0" dirty="0"/>
              <a:t> richtige Antworten befinden sich im Protokollbogen </a:t>
            </a:r>
          </a:p>
          <a:p>
            <a:pPr marL="171450" indent="-171450">
              <a:buFontTx/>
              <a:buChar char="-"/>
            </a:pPr>
            <a:r>
              <a:rPr lang="de-DE" b="0" baseline="0" dirty="0"/>
              <a:t>Erklären Beispiel Abbruchkriterium „Wenn beide Versuche einer Aufgabe nicht oder falsch gelöst wurden“</a:t>
            </a: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30</a:t>
            </a:fld>
            <a:endParaRPr lang="de-DE"/>
          </a:p>
        </p:txBody>
      </p:sp>
    </p:spTree>
    <p:extLst>
      <p:ext uri="{BB962C8B-B14F-4D97-AF65-F5344CB8AC3E}">
        <p14:creationId xmlns:p14="http://schemas.microsoft.com/office/powerpoint/2010/main" val="2803463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0" dirty="0"/>
              <a:t>Aufzeigen</a:t>
            </a:r>
            <a:r>
              <a:rPr lang="de-DE" b="0" baseline="0" dirty="0"/>
              <a:t> richtige Antworten befinden sich im Protokollbogen </a:t>
            </a:r>
          </a:p>
          <a:p>
            <a:pPr marL="171450" indent="-171450">
              <a:buFontTx/>
              <a:buChar char="-"/>
            </a:pPr>
            <a:r>
              <a:rPr lang="de-DE" b="0" baseline="0" dirty="0"/>
              <a:t>Zeitrahmen von 30 Sek. Wird überschritten : Bitte besonders beachten, da diese Information nicht zusätzlich im Protokollbogen aufgeführt ist </a:t>
            </a:r>
          </a:p>
          <a:p>
            <a:pPr marL="171450" indent="-171450">
              <a:buFontTx/>
              <a:buChar char="-"/>
            </a:pPr>
            <a:r>
              <a:rPr lang="de-DE" b="0" baseline="0" dirty="0"/>
              <a:t>Erklären Spalte rechts – Erreichte Punkt ergeben sich durch die Summe der Punkte/Versuch </a:t>
            </a: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31</a:t>
            </a:fld>
            <a:endParaRPr lang="de-DE"/>
          </a:p>
        </p:txBody>
      </p:sp>
    </p:spTree>
    <p:extLst>
      <p:ext uri="{BB962C8B-B14F-4D97-AF65-F5344CB8AC3E}">
        <p14:creationId xmlns:p14="http://schemas.microsoft.com/office/powerpoint/2010/main" val="3030165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*Aufzeigen</a:t>
            </a:r>
            <a:r>
              <a:rPr lang="de-DE" sz="1200" kern="1200" baseline="0" dirty="0">
                <a:solidFill>
                  <a:schemeClr val="tx1"/>
                </a:solidFill>
                <a:effectLst/>
                <a:latin typeface="+mn-lt"/>
                <a:ea typeface="+mn-ea"/>
                <a:cs typeface="+mn-cs"/>
              </a:rPr>
              <a:t> welche Teile des Protokollbogens nicht bearbeitet werden müssen – dies wird vorab einmal gesamt besprochen</a:t>
            </a:r>
            <a:endParaRPr lang="de-DE" b="1" dirty="0"/>
          </a:p>
        </p:txBody>
      </p:sp>
      <p:sp>
        <p:nvSpPr>
          <p:cNvPr id="4" name="Foliennummernplatzhalter 3"/>
          <p:cNvSpPr>
            <a:spLocks noGrp="1"/>
          </p:cNvSpPr>
          <p:nvPr>
            <p:ph type="sldNum" sz="quarter" idx="10"/>
          </p:nvPr>
        </p:nvSpPr>
        <p:spPr/>
        <p:txBody>
          <a:bodyPr/>
          <a:lstStyle/>
          <a:p>
            <a:fld id="{FD623421-D645-4C54-84EC-28289AC5A511}" type="slidenum">
              <a:rPr lang="de-DE" smtClean="0"/>
              <a:t>5</a:t>
            </a:fld>
            <a:endParaRPr lang="de-DE"/>
          </a:p>
        </p:txBody>
      </p:sp>
    </p:spTree>
    <p:extLst>
      <p:ext uri="{BB962C8B-B14F-4D97-AF65-F5344CB8AC3E}">
        <p14:creationId xmlns:p14="http://schemas.microsoft.com/office/powerpoint/2010/main" val="1769469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0" dirty="0"/>
              <a:t>Wichtigkeit der Durchführung</a:t>
            </a:r>
            <a:r>
              <a:rPr lang="de-DE" b="0" baseline="0" dirty="0"/>
              <a:t> von allen/beiden Übungsaufgaben – zwei verschiedene Aufgabenformen </a:t>
            </a:r>
          </a:p>
          <a:p>
            <a:pPr marL="171450" indent="-171450">
              <a:buFontTx/>
              <a:buChar char="-"/>
            </a:pPr>
            <a:r>
              <a:rPr lang="de-DE" b="0" baseline="0" dirty="0"/>
              <a:t>Einkreisen der Antworten </a:t>
            </a: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32</a:t>
            </a:fld>
            <a:endParaRPr lang="de-DE"/>
          </a:p>
        </p:txBody>
      </p:sp>
    </p:spTree>
    <p:extLst>
      <p:ext uri="{BB962C8B-B14F-4D97-AF65-F5344CB8AC3E}">
        <p14:creationId xmlns:p14="http://schemas.microsoft.com/office/powerpoint/2010/main" val="528099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33</a:t>
            </a:fld>
            <a:endParaRPr lang="de-DE"/>
          </a:p>
        </p:txBody>
      </p:sp>
    </p:spTree>
    <p:extLst>
      <p:ext uri="{BB962C8B-B14F-4D97-AF65-F5344CB8AC3E}">
        <p14:creationId xmlns:p14="http://schemas.microsoft.com/office/powerpoint/2010/main" val="2698983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0" dirty="0"/>
              <a:t>*Nochmals betonen, dass Aufgaben nur bei Anwendung</a:t>
            </a:r>
            <a:r>
              <a:rPr lang="de-DE" b="0" baseline="0" dirty="0"/>
              <a:t> der Umkehrregel durchgeführt werden </a:t>
            </a: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34</a:t>
            </a:fld>
            <a:endParaRPr lang="de-DE"/>
          </a:p>
        </p:txBody>
      </p:sp>
    </p:spTree>
    <p:extLst>
      <p:ext uri="{BB962C8B-B14F-4D97-AF65-F5344CB8AC3E}">
        <p14:creationId xmlns:p14="http://schemas.microsoft.com/office/powerpoint/2010/main" val="452438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0" dirty="0"/>
              <a:t>Nochmals auf</a:t>
            </a:r>
            <a:r>
              <a:rPr lang="de-DE" b="0" baseline="0" dirty="0"/>
              <a:t> die Protokollierung der Nachfragen hinweisen </a:t>
            </a:r>
            <a:br>
              <a:rPr lang="de-DE" b="0" baseline="0" dirty="0"/>
            </a:br>
            <a:r>
              <a:rPr lang="de-DE" b="0" baseline="0" dirty="0"/>
              <a:t>- Mehrmaliges Nachfragen erlaubt </a:t>
            </a:r>
          </a:p>
          <a:p>
            <a:pPr marL="171450" indent="-171450">
              <a:buFontTx/>
              <a:buChar char="-"/>
            </a:pPr>
            <a:r>
              <a:rPr lang="de-DE" b="0" baseline="0" dirty="0"/>
              <a:t>Regelungen zu den vier aufgeführten Antworttypen – bezieht sich nur auf die Aufgaben 1-3</a:t>
            </a: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35</a:t>
            </a:fld>
            <a:endParaRPr lang="de-DE"/>
          </a:p>
        </p:txBody>
      </p:sp>
    </p:spTree>
    <p:extLst>
      <p:ext uri="{BB962C8B-B14F-4D97-AF65-F5344CB8AC3E}">
        <p14:creationId xmlns:p14="http://schemas.microsoft.com/office/powerpoint/2010/main" val="2697047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0" dirty="0"/>
              <a:t>Nochmals betonen, dass Aufgaben nur bei Anwendung</a:t>
            </a:r>
            <a:r>
              <a:rPr lang="de-DE" b="0" baseline="0" dirty="0"/>
              <a:t> der Umkehrregel durchgeführt werden </a:t>
            </a:r>
          </a:p>
          <a:p>
            <a:pPr marL="171450" indent="-171450">
              <a:buFontTx/>
              <a:buChar char="-"/>
            </a:pPr>
            <a:r>
              <a:rPr lang="de-DE" b="0" baseline="0" dirty="0"/>
              <a:t>Zunächst werden allgemeine Bewertungsrichtlinien besprochen, aber auch hier für jede Aufgabe im Manual Beispiele für die Bewertung </a:t>
            </a:r>
            <a:br>
              <a:rPr lang="de-DE" b="0" baseline="0" dirty="0"/>
            </a:b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36</a:t>
            </a:fld>
            <a:endParaRPr lang="de-DE"/>
          </a:p>
        </p:txBody>
      </p:sp>
    </p:spTree>
    <p:extLst>
      <p:ext uri="{BB962C8B-B14F-4D97-AF65-F5344CB8AC3E}">
        <p14:creationId xmlns:p14="http://schemas.microsoft.com/office/powerpoint/2010/main" val="1995787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37</a:t>
            </a:fld>
            <a:endParaRPr lang="de-DE"/>
          </a:p>
        </p:txBody>
      </p:sp>
    </p:spTree>
    <p:extLst>
      <p:ext uri="{BB962C8B-B14F-4D97-AF65-F5344CB8AC3E}">
        <p14:creationId xmlns:p14="http://schemas.microsoft.com/office/powerpoint/2010/main" val="3419547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38</a:t>
            </a:fld>
            <a:endParaRPr lang="de-DE"/>
          </a:p>
        </p:txBody>
      </p:sp>
    </p:spTree>
    <p:extLst>
      <p:ext uri="{BB962C8B-B14F-4D97-AF65-F5344CB8AC3E}">
        <p14:creationId xmlns:p14="http://schemas.microsoft.com/office/powerpoint/2010/main" val="4077346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39</a:t>
            </a:fld>
            <a:endParaRPr lang="de-DE"/>
          </a:p>
        </p:txBody>
      </p:sp>
    </p:spTree>
    <p:extLst>
      <p:ext uri="{BB962C8B-B14F-4D97-AF65-F5344CB8AC3E}">
        <p14:creationId xmlns:p14="http://schemas.microsoft.com/office/powerpoint/2010/main" val="873548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0" dirty="0"/>
              <a:t>- Wieder</a:t>
            </a:r>
            <a:r>
              <a:rPr lang="de-DE" b="0" baseline="0" dirty="0"/>
              <a:t> Hinweis: Vollständige Protokollierung (Lösungszeit, Antwort..) </a:t>
            </a: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40</a:t>
            </a:fld>
            <a:endParaRPr lang="de-DE"/>
          </a:p>
        </p:txBody>
      </p:sp>
    </p:spTree>
    <p:extLst>
      <p:ext uri="{BB962C8B-B14F-4D97-AF65-F5344CB8AC3E}">
        <p14:creationId xmlns:p14="http://schemas.microsoft.com/office/powerpoint/2010/main" val="3475108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1" dirty="0"/>
              <a:t>- Bild einfügen*</a:t>
            </a:r>
          </a:p>
        </p:txBody>
      </p:sp>
      <p:sp>
        <p:nvSpPr>
          <p:cNvPr id="4" name="Foliennummernplatzhalter 3"/>
          <p:cNvSpPr>
            <a:spLocks noGrp="1"/>
          </p:cNvSpPr>
          <p:nvPr>
            <p:ph type="sldNum" sz="quarter" idx="10"/>
          </p:nvPr>
        </p:nvSpPr>
        <p:spPr/>
        <p:txBody>
          <a:bodyPr/>
          <a:lstStyle/>
          <a:p>
            <a:fld id="{FD623421-D645-4C54-84EC-28289AC5A511}" type="slidenum">
              <a:rPr lang="de-DE" smtClean="0"/>
              <a:t>41</a:t>
            </a:fld>
            <a:endParaRPr lang="de-DE"/>
          </a:p>
        </p:txBody>
      </p:sp>
    </p:spTree>
    <p:extLst>
      <p:ext uri="{BB962C8B-B14F-4D97-AF65-F5344CB8AC3E}">
        <p14:creationId xmlns:p14="http://schemas.microsoft.com/office/powerpoint/2010/main" val="2700586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u="sng" kern="1200" dirty="0">
                <a:solidFill>
                  <a:srgbClr val="FF0000"/>
                </a:solidFill>
                <a:effectLst/>
                <a:latin typeface="+mn-lt"/>
                <a:ea typeface="+mn-ea"/>
                <a:cs typeface="+mn-cs"/>
              </a:rPr>
              <a:t>die Untertests Formenwaage, Allgemeines Verständnis, Durchstreich-Test und Bilder ergänzen werden für die WAIS-IV nicht durchgeführt.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u="none" kern="1200" dirty="0">
                <a:solidFill>
                  <a:srgbClr val="FF0000"/>
                </a:solidFill>
                <a:effectLst/>
                <a:latin typeface="+mn-lt"/>
                <a:ea typeface="+mn-ea"/>
                <a:cs typeface="+mn-cs"/>
              </a:rPr>
              <a:t>Hi</a:t>
            </a:r>
            <a:r>
              <a:rPr lang="de-DE" sz="1200" u="none" kern="1200" baseline="0" dirty="0">
                <a:solidFill>
                  <a:srgbClr val="FF0000"/>
                </a:solidFill>
                <a:effectLst/>
                <a:latin typeface="+mn-lt"/>
                <a:ea typeface="+mn-ea"/>
                <a:cs typeface="+mn-cs"/>
              </a:rPr>
              <a:t>nweis: Diese Abbildung gilt nur für Personen im Altersbereich 16-69 – nächste Folie – Für Personen ab 70 werden 5 Untertests nicht durchgeführt</a:t>
            </a:r>
            <a:endParaRPr lang="de-DE" sz="1200" u="none" kern="1200" dirty="0">
              <a:solidFill>
                <a:srgbClr val="FF0000"/>
              </a:solidFill>
              <a:effectLst/>
              <a:latin typeface="+mn-lt"/>
              <a:ea typeface="+mn-ea"/>
              <a:cs typeface="+mn-cs"/>
            </a:endParaRPr>
          </a:p>
          <a:p>
            <a:endParaRPr lang="de-DE" b="1" dirty="0"/>
          </a:p>
        </p:txBody>
      </p:sp>
      <p:sp>
        <p:nvSpPr>
          <p:cNvPr id="4" name="Foliennummernplatzhalter 3"/>
          <p:cNvSpPr>
            <a:spLocks noGrp="1"/>
          </p:cNvSpPr>
          <p:nvPr>
            <p:ph type="sldNum" sz="quarter" idx="10"/>
          </p:nvPr>
        </p:nvSpPr>
        <p:spPr/>
        <p:txBody>
          <a:bodyPr/>
          <a:lstStyle/>
          <a:p>
            <a:fld id="{FD623421-D645-4C54-84EC-28289AC5A511}" type="slidenum">
              <a:rPr lang="de-DE" smtClean="0"/>
              <a:t>6</a:t>
            </a:fld>
            <a:endParaRPr lang="de-DE"/>
          </a:p>
        </p:txBody>
      </p:sp>
    </p:spTree>
    <p:extLst>
      <p:ext uri="{BB962C8B-B14F-4D97-AF65-F5344CB8AC3E}">
        <p14:creationId xmlns:p14="http://schemas.microsoft.com/office/powerpoint/2010/main" val="21469140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42</a:t>
            </a:fld>
            <a:endParaRPr lang="de-DE"/>
          </a:p>
        </p:txBody>
      </p:sp>
    </p:spTree>
    <p:extLst>
      <p:ext uri="{BB962C8B-B14F-4D97-AF65-F5344CB8AC3E}">
        <p14:creationId xmlns:p14="http://schemas.microsoft.com/office/powerpoint/2010/main" val="3899064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43</a:t>
            </a:fld>
            <a:endParaRPr lang="de-DE"/>
          </a:p>
        </p:txBody>
      </p:sp>
    </p:spTree>
    <p:extLst>
      <p:ext uri="{BB962C8B-B14F-4D97-AF65-F5344CB8AC3E}">
        <p14:creationId xmlns:p14="http://schemas.microsoft.com/office/powerpoint/2010/main" val="3163003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baseline="0" dirty="0"/>
              <a:t>- Antworten aus der Beispielaufgabe werden bei der Bewertung nicht berücksichtigt </a:t>
            </a:r>
            <a:endParaRPr lang="de-DE" b="0" dirty="0"/>
          </a:p>
          <a:p>
            <a:pPr marL="0" indent="0">
              <a:buFontTx/>
              <a:buNone/>
            </a:pP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44</a:t>
            </a:fld>
            <a:endParaRPr lang="de-DE"/>
          </a:p>
        </p:txBody>
      </p:sp>
    </p:spTree>
    <p:extLst>
      <p:ext uri="{BB962C8B-B14F-4D97-AF65-F5344CB8AC3E}">
        <p14:creationId xmlns:p14="http://schemas.microsoft.com/office/powerpoint/2010/main" val="1257242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0" dirty="0"/>
              <a:t>- Auch hier: Einkreisen</a:t>
            </a:r>
            <a:r>
              <a:rPr lang="de-DE" b="0" baseline="0" dirty="0"/>
              <a:t> der Antworten (Bewertung soll immer so vorgenommen werden, dass alle Schritte nachvollziehbar sind) </a:t>
            </a: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45</a:t>
            </a:fld>
            <a:endParaRPr lang="de-DE"/>
          </a:p>
        </p:txBody>
      </p:sp>
    </p:spTree>
    <p:extLst>
      <p:ext uri="{BB962C8B-B14F-4D97-AF65-F5344CB8AC3E}">
        <p14:creationId xmlns:p14="http://schemas.microsoft.com/office/powerpoint/2010/main" val="19533031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46</a:t>
            </a:fld>
            <a:endParaRPr lang="de-DE"/>
          </a:p>
        </p:txBody>
      </p:sp>
    </p:spTree>
    <p:extLst>
      <p:ext uri="{BB962C8B-B14F-4D97-AF65-F5344CB8AC3E}">
        <p14:creationId xmlns:p14="http://schemas.microsoft.com/office/powerpoint/2010/main" val="8692807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47</a:t>
            </a:fld>
            <a:endParaRPr lang="de-DE"/>
          </a:p>
        </p:txBody>
      </p:sp>
    </p:spTree>
    <p:extLst>
      <p:ext uri="{BB962C8B-B14F-4D97-AF65-F5344CB8AC3E}">
        <p14:creationId xmlns:p14="http://schemas.microsoft.com/office/powerpoint/2010/main" val="20484544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0" dirty="0"/>
              <a:t>- Nochmals Beispiel</a:t>
            </a:r>
            <a:r>
              <a:rPr lang="de-DE" b="0" baseline="0" dirty="0"/>
              <a:t> durchgehen (Nachfrage vs. Spezifische Nachfrage) siehe vorherige Folie </a:t>
            </a: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48</a:t>
            </a:fld>
            <a:endParaRPr lang="de-DE"/>
          </a:p>
        </p:txBody>
      </p:sp>
    </p:spTree>
    <p:extLst>
      <p:ext uri="{BB962C8B-B14F-4D97-AF65-F5344CB8AC3E}">
        <p14:creationId xmlns:p14="http://schemas.microsoft.com/office/powerpoint/2010/main" val="16948784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49</a:t>
            </a:fld>
            <a:endParaRPr lang="de-DE"/>
          </a:p>
        </p:txBody>
      </p:sp>
    </p:spTree>
    <p:extLst>
      <p:ext uri="{BB962C8B-B14F-4D97-AF65-F5344CB8AC3E}">
        <p14:creationId xmlns:p14="http://schemas.microsoft.com/office/powerpoint/2010/main" val="9711154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0" baseline="0" dirty="0"/>
              <a:t>- Antworten aus der Beispielaufgabe werden bei der Bewertung nicht berücksichtigt </a:t>
            </a: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50</a:t>
            </a:fld>
            <a:endParaRPr lang="de-DE"/>
          </a:p>
        </p:txBody>
      </p:sp>
    </p:spTree>
    <p:extLst>
      <p:ext uri="{BB962C8B-B14F-4D97-AF65-F5344CB8AC3E}">
        <p14:creationId xmlns:p14="http://schemas.microsoft.com/office/powerpoint/2010/main" val="114439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0" dirty="0"/>
              <a:t>3 Durchläufe pro Aufgabe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b="0" dirty="0"/>
              <a:t>Umgang mit Unterbrechungen</a:t>
            </a:r>
            <a:r>
              <a:rPr lang="de-DE" b="0" baseline="0" dirty="0"/>
              <a:t> erläutern </a:t>
            </a:r>
            <a:endParaRPr lang="de-DE" b="1" baseline="0" dirty="0"/>
          </a:p>
          <a:p>
            <a:pPr marL="0" indent="0">
              <a:buFontTx/>
              <a:buNone/>
            </a:pP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51</a:t>
            </a:fld>
            <a:endParaRPr lang="de-DE"/>
          </a:p>
        </p:txBody>
      </p:sp>
    </p:spTree>
    <p:extLst>
      <p:ext uri="{BB962C8B-B14F-4D97-AF65-F5344CB8AC3E}">
        <p14:creationId xmlns:p14="http://schemas.microsoft.com/office/powerpoint/2010/main" val="763687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t>- Hinweis: Nur Änderung Untertest 11 (dieser wird nicht durchgeführt für</a:t>
            </a:r>
            <a:r>
              <a:rPr lang="de-DE" b="0" baseline="0" dirty="0"/>
              <a:t> die genannte Altersgruppe) – Informationen ansonsten identisch, Sie finden diesen Hinweis auch in Ihrem Protokollbogen (Ersichtlich da es keinen Startpunkt für diese Altersgruppe gibt) </a:t>
            </a: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7</a:t>
            </a:fld>
            <a:endParaRPr lang="de-DE"/>
          </a:p>
        </p:txBody>
      </p:sp>
    </p:spTree>
    <p:extLst>
      <p:ext uri="{BB962C8B-B14F-4D97-AF65-F5344CB8AC3E}">
        <p14:creationId xmlns:p14="http://schemas.microsoft.com/office/powerpoint/2010/main" val="37842508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b="1" dirty="0"/>
          </a:p>
        </p:txBody>
      </p:sp>
      <p:sp>
        <p:nvSpPr>
          <p:cNvPr id="4" name="Foliennummernplatzhalter 3"/>
          <p:cNvSpPr>
            <a:spLocks noGrp="1"/>
          </p:cNvSpPr>
          <p:nvPr>
            <p:ph type="sldNum" sz="quarter" idx="10"/>
          </p:nvPr>
        </p:nvSpPr>
        <p:spPr/>
        <p:txBody>
          <a:bodyPr/>
          <a:lstStyle/>
          <a:p>
            <a:fld id="{FD623421-D645-4C54-84EC-28289AC5A511}" type="slidenum">
              <a:rPr lang="de-DE" smtClean="0"/>
              <a:t>52</a:t>
            </a:fld>
            <a:endParaRPr lang="de-DE"/>
          </a:p>
        </p:txBody>
      </p:sp>
    </p:spTree>
    <p:extLst>
      <p:ext uri="{BB962C8B-B14F-4D97-AF65-F5344CB8AC3E}">
        <p14:creationId xmlns:p14="http://schemas.microsoft.com/office/powerpoint/2010/main" val="16846023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Fragen/ Anregungen etc. </a:t>
            </a:r>
          </a:p>
        </p:txBody>
      </p:sp>
      <p:sp>
        <p:nvSpPr>
          <p:cNvPr id="4" name="Foliennummernplatzhalter 3"/>
          <p:cNvSpPr>
            <a:spLocks noGrp="1"/>
          </p:cNvSpPr>
          <p:nvPr>
            <p:ph type="sldNum" sz="quarter" idx="5"/>
          </p:nvPr>
        </p:nvSpPr>
        <p:spPr/>
        <p:txBody>
          <a:bodyPr/>
          <a:lstStyle/>
          <a:p>
            <a:fld id="{FD623421-D645-4C54-84EC-28289AC5A511}" type="slidenum">
              <a:rPr lang="de-DE" smtClean="0"/>
              <a:t>54</a:t>
            </a:fld>
            <a:endParaRPr lang="de-DE"/>
          </a:p>
        </p:txBody>
      </p:sp>
    </p:spTree>
    <p:extLst>
      <p:ext uri="{BB962C8B-B14F-4D97-AF65-F5344CB8AC3E}">
        <p14:creationId xmlns:p14="http://schemas.microsoft.com/office/powerpoint/2010/main" val="275541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Manche Materialien werden nicht benötigt, da</a:t>
            </a:r>
            <a:r>
              <a:rPr lang="de-DE" baseline="0" dirty="0"/>
              <a:t> diese UTS nicht durchgeführt werden</a:t>
            </a:r>
          </a:p>
          <a:p>
            <a:pPr marL="171450" indent="-171450">
              <a:buFontTx/>
              <a:buChar char="-"/>
            </a:pPr>
            <a:r>
              <a:rPr lang="de-DE" b="0" baseline="0" dirty="0"/>
              <a:t>Von uns wird eine Buchhalterung zur Verfügung gestellt</a:t>
            </a: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8</a:t>
            </a:fld>
            <a:endParaRPr lang="de-DE"/>
          </a:p>
        </p:txBody>
      </p:sp>
    </p:spTree>
    <p:extLst>
      <p:ext uri="{BB962C8B-B14F-4D97-AF65-F5344CB8AC3E}">
        <p14:creationId xmlns:p14="http://schemas.microsoft.com/office/powerpoint/2010/main" val="2642986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Jede Regel ist auf dem Protokollbogen</a:t>
            </a:r>
            <a:r>
              <a:rPr lang="de-DE" baseline="0" dirty="0"/>
              <a:t> vermerkt + ausführliche Beschreibung im Manual </a:t>
            </a:r>
            <a:endParaRPr lang="de-DE" dirty="0"/>
          </a:p>
        </p:txBody>
      </p:sp>
      <p:sp>
        <p:nvSpPr>
          <p:cNvPr id="4" name="Foliennummernplatzhalter 3"/>
          <p:cNvSpPr>
            <a:spLocks noGrp="1"/>
          </p:cNvSpPr>
          <p:nvPr>
            <p:ph type="sldNum" sz="quarter" idx="10"/>
          </p:nvPr>
        </p:nvSpPr>
        <p:spPr/>
        <p:txBody>
          <a:bodyPr/>
          <a:lstStyle/>
          <a:p>
            <a:fld id="{FD623421-D645-4C54-84EC-28289AC5A511}" type="slidenum">
              <a:rPr lang="de-DE" smtClean="0"/>
              <a:t>9</a:t>
            </a:fld>
            <a:endParaRPr lang="de-DE"/>
          </a:p>
        </p:txBody>
      </p:sp>
    </p:spTree>
    <p:extLst>
      <p:ext uri="{BB962C8B-B14F-4D97-AF65-F5344CB8AC3E}">
        <p14:creationId xmlns:p14="http://schemas.microsoft.com/office/powerpoint/2010/main" val="385708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baseline="0" dirty="0"/>
              <a:t>- Hinweis: In einigen Fällen finden Sie Items vor dem Startpunkt, diese nur Vorhanden für den Fall das die Umkehrregel greift </a:t>
            </a:r>
            <a:endParaRPr lang="de-DE" b="0" dirty="0"/>
          </a:p>
        </p:txBody>
      </p:sp>
      <p:sp>
        <p:nvSpPr>
          <p:cNvPr id="4" name="Foliennummernplatzhalter 3"/>
          <p:cNvSpPr>
            <a:spLocks noGrp="1"/>
          </p:cNvSpPr>
          <p:nvPr>
            <p:ph type="sldNum" sz="quarter" idx="10"/>
          </p:nvPr>
        </p:nvSpPr>
        <p:spPr/>
        <p:txBody>
          <a:bodyPr/>
          <a:lstStyle/>
          <a:p>
            <a:fld id="{FD623421-D645-4C54-84EC-28289AC5A511}" type="slidenum">
              <a:rPr lang="de-DE" smtClean="0"/>
              <a:t>10</a:t>
            </a:fld>
            <a:endParaRPr lang="de-DE"/>
          </a:p>
        </p:txBody>
      </p:sp>
    </p:spTree>
    <p:extLst>
      <p:ext uri="{BB962C8B-B14F-4D97-AF65-F5344CB8AC3E}">
        <p14:creationId xmlns:p14="http://schemas.microsoft.com/office/powerpoint/2010/main" val="2433576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b="1" dirty="0"/>
          </a:p>
        </p:txBody>
      </p:sp>
      <p:sp>
        <p:nvSpPr>
          <p:cNvPr id="4" name="Foliennummernplatzhalter 3"/>
          <p:cNvSpPr>
            <a:spLocks noGrp="1"/>
          </p:cNvSpPr>
          <p:nvPr>
            <p:ph type="sldNum" sz="quarter" idx="10"/>
          </p:nvPr>
        </p:nvSpPr>
        <p:spPr/>
        <p:txBody>
          <a:bodyPr/>
          <a:lstStyle/>
          <a:p>
            <a:fld id="{FD623421-D645-4C54-84EC-28289AC5A511}" type="slidenum">
              <a:rPr lang="de-DE" smtClean="0"/>
              <a:t>11</a:t>
            </a:fld>
            <a:endParaRPr lang="de-DE"/>
          </a:p>
        </p:txBody>
      </p:sp>
    </p:spTree>
    <p:extLst>
      <p:ext uri="{BB962C8B-B14F-4D97-AF65-F5344CB8AC3E}">
        <p14:creationId xmlns:p14="http://schemas.microsoft.com/office/powerpoint/2010/main" val="164543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AC416F7-56E4-4CF5-8CFD-D84278D0BC3D}" type="datetime1">
              <a:rPr lang="en-US" smtClean="0"/>
              <a:t>11/6/2024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470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90C01F5-CED7-4150-A515-385EB9AC0F84}" type="datetime1">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0898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1E9400AF-0F5E-41F2-8B50-8C23047DBD39}" type="datetime1">
              <a:rPr lang="en-US" smtClean="0"/>
              <a:t>11/6/2024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394439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de-DE"/>
              <a:t>Mastertitelformat bearbeiten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813F92A-6E01-42A1-AE68-31494C0AC062}" type="datetime1">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9532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de-DE"/>
              <a:t>Mastertitelformat bearbeiten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77D0A99-56EE-4B05-A2F3-ED4317A8599F}" type="datetime1">
              <a:rPr lang="en-US" smtClean="0"/>
              <a:t>11/6/2024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84155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de-DE"/>
              <a:t>Mastertitelformat bearbeiten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F8D98090-643D-4358-98D3-E94CC41AD1A0}" type="datetime1">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18973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de-DE"/>
              <a:t>Mastertitelformat bearbeiten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A6CDA843-DD03-4716-8371-29D030E2DD7B}" type="datetime1">
              <a:rPr lang="en-US" smtClean="0"/>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114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2A7407-A989-498E-BCC2-F3E6CCE49E1B}" type="datetime1">
              <a:rPr lang="en-US" smtClean="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de-DE"/>
              <a:t>Mastertitelformat bearbeiten</a:t>
            </a:r>
            <a:endParaRPr lang="en-US" dirty="0"/>
          </a:p>
        </p:txBody>
      </p:sp>
    </p:spTree>
    <p:extLst>
      <p:ext uri="{BB962C8B-B14F-4D97-AF65-F5344CB8AC3E}">
        <p14:creationId xmlns:p14="http://schemas.microsoft.com/office/powerpoint/2010/main" val="412959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8932A-69F1-45F0-8220-69A7F1B70FE1}" type="datetime1">
              <a:rPr lang="en-US" smtClean="0"/>
              <a:t>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224067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de-DE"/>
              <a:t>Mastertitelformat bearbeiten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E3C040B-456A-4CEC-94B8-00F308002D72}" type="datetime1">
              <a:rPr lang="en-US" smtClean="0"/>
              <a:t>11/6/2024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0053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F3E42F74-96F4-4FD5-B1A4-67AD2689E944}" type="datetime1">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6436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922812B-86DB-4B0F-B0AA-23E5AB70E022}" type="datetime1">
              <a:rPr lang="en-US" smtClean="0"/>
              <a:t>11/6/2024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‹Nr.›</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2128172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E96387-12F1-45E4-9322-ABBF2EE040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9F421DD-DE4E-4547-A904-3F80E25E3F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9985DEC-1215-4209-9708-B45CC97740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A926A64B-3BCB-44CC-892E-C791C324B7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8F404549-B4DC-481C-926C-DED3EF1C58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1E8FD5CD-351E-4B06-8B78-BD5102D009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Rechteck 2">
            <a:extLst>
              <a:ext uri="{FF2B5EF4-FFF2-40B4-BE49-F238E27FC236}">
                <a16:creationId xmlns:a16="http://schemas.microsoft.com/office/drawing/2014/main" id="{CCE9F925-AA22-284B-8527-3F8AA153A4BE}"/>
              </a:ext>
            </a:extLst>
          </p:cNvPr>
          <p:cNvSpPr/>
          <p:nvPr/>
        </p:nvSpPr>
        <p:spPr>
          <a:xfrm>
            <a:off x="601255" y="1964168"/>
            <a:ext cx="3409782" cy="4036582"/>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n-US" sz="1800" b="0" i="0" u="none" strike="noStrike" kern="1200" cap="all" spc="0" normalizeH="0" baseline="0" noProof="0" dirty="0" err="1">
                <a:ln>
                  <a:noFill/>
                </a:ln>
                <a:solidFill>
                  <a:prstClr val="white"/>
                </a:solidFill>
                <a:effectLst/>
                <a:uLnTx/>
                <a:uFillTx/>
                <a:latin typeface="Gill Sans MT" panose="020B0502020104020203"/>
                <a:ea typeface="+mn-ea"/>
                <a:cs typeface="+mn-cs"/>
              </a:rPr>
              <a:t>Projekteinweisung</a:t>
            </a:r>
            <a:r>
              <a:rPr kumimoji="0" lang="en-US" sz="1800" b="0" i="0" u="none" strike="noStrike" kern="1200" cap="all" spc="0" normalizeH="0" baseline="0" noProof="0" dirty="0">
                <a:ln>
                  <a:noFill/>
                </a:ln>
                <a:solidFill>
                  <a:prstClr val="white"/>
                </a:solidFill>
                <a:effectLst/>
                <a:uLnTx/>
                <a:uFillTx/>
                <a:latin typeface="Gill Sans MT" panose="020B0502020104020203"/>
                <a:ea typeface="+mn-ea"/>
                <a:cs typeface="+mn-cs"/>
              </a:rPr>
              <a:t> (2)</a:t>
            </a:r>
            <a:br>
              <a:rPr kumimoji="0" lang="en-US" sz="1800" b="0" i="0" u="none" strike="noStrike" kern="1200" cap="all" spc="0" normalizeH="0" baseline="0" noProof="0" dirty="0">
                <a:ln>
                  <a:noFill/>
                </a:ln>
                <a:solidFill>
                  <a:prstClr val="white"/>
                </a:solidFill>
                <a:effectLst/>
                <a:uLnTx/>
                <a:uFillTx/>
                <a:latin typeface="Gill Sans MT" panose="020B0502020104020203"/>
                <a:ea typeface="+mn-ea"/>
                <a:cs typeface="+mn-cs"/>
              </a:rPr>
            </a:br>
            <a:r>
              <a:rPr kumimoji="0" lang="en-US" sz="1800" b="0" i="0" u="none" strike="noStrike" kern="1200" cap="all" spc="0" normalizeH="0" baseline="0" noProof="0" dirty="0">
                <a:ln>
                  <a:noFill/>
                </a:ln>
                <a:solidFill>
                  <a:prstClr val="white"/>
                </a:solidFill>
                <a:effectLst/>
                <a:uLnTx/>
                <a:uFillTx/>
                <a:latin typeface="Gill Sans MT" panose="020B0502020104020203"/>
                <a:ea typeface="+mn-ea"/>
                <a:cs typeface="+mn-cs"/>
              </a:rPr>
              <a:t/>
            </a:r>
            <a:br>
              <a:rPr kumimoji="0" lang="en-US" sz="1800" b="0" i="0" u="none" strike="noStrike" kern="1200" cap="all" spc="0" normalizeH="0" baseline="0" noProof="0" dirty="0">
                <a:ln>
                  <a:noFill/>
                </a:ln>
                <a:solidFill>
                  <a:prstClr val="white"/>
                </a:solidFill>
                <a:effectLst/>
                <a:uLnTx/>
                <a:uFillTx/>
                <a:latin typeface="Gill Sans MT" panose="020B0502020104020203"/>
                <a:ea typeface="+mn-ea"/>
                <a:cs typeface="+mn-cs"/>
              </a:rPr>
            </a:br>
            <a:r>
              <a:rPr kumimoji="0" lang="en-US" sz="1800" b="0" i="0" u="none" strike="noStrike" kern="1200" cap="all" spc="0" normalizeH="0" baseline="0" noProof="0" dirty="0">
                <a:ln>
                  <a:noFill/>
                </a:ln>
                <a:solidFill>
                  <a:prstClr val="white"/>
                </a:solidFill>
                <a:effectLst/>
                <a:uLnTx/>
                <a:uFillTx/>
                <a:latin typeface="Gill Sans MT" panose="020B0502020104020203"/>
                <a:ea typeface="+mn-ea"/>
                <a:cs typeface="+mn-cs"/>
              </a:rPr>
              <a:t>WAIS-IV Wechsler intelligence</a:t>
            </a:r>
            <a:r>
              <a:rPr kumimoji="0" lang="en-US" sz="1800" b="0" i="0" u="none" strike="noStrike" kern="1200" cap="all" spc="0" normalizeH="0" noProof="0" dirty="0">
                <a:ln>
                  <a:noFill/>
                </a:ln>
                <a:solidFill>
                  <a:prstClr val="white"/>
                </a:solidFill>
                <a:effectLst/>
                <a:uLnTx/>
                <a:uFillTx/>
                <a:latin typeface="Gill Sans MT" panose="020B0502020104020203"/>
                <a:ea typeface="+mn-ea"/>
                <a:cs typeface="+mn-cs"/>
              </a:rPr>
              <a:t> scale for adults – fourth edition</a:t>
            </a: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pic>
        <p:nvPicPr>
          <p:cNvPr id="28" name="Grafik 27">
            <a:extLst>
              <a:ext uri="{FF2B5EF4-FFF2-40B4-BE49-F238E27FC236}">
                <a16:creationId xmlns:a16="http://schemas.microsoft.com/office/drawing/2014/main" id="{BE4ABE0D-FD79-1641-85AE-EA933650A5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6019" y="6000750"/>
            <a:ext cx="1661360" cy="642893"/>
          </a:xfrm>
          <a:prstGeom prst="rect">
            <a:avLst/>
          </a:prstGeom>
        </p:spPr>
      </p:pic>
      <p:pic>
        <p:nvPicPr>
          <p:cNvPr id="7" name="Grafik 6">
            <a:extLst>
              <a:ext uri="{FF2B5EF4-FFF2-40B4-BE49-F238E27FC236}">
                <a16:creationId xmlns:a16="http://schemas.microsoft.com/office/drawing/2014/main" id="{6594DF73-A324-9E4E-84BA-74A57B6DC5FA}"/>
              </a:ext>
            </a:extLst>
          </p:cNvPr>
          <p:cNvPicPr>
            <a:picLocks noChangeAspect="1"/>
          </p:cNvPicPr>
          <p:nvPr/>
        </p:nvPicPr>
        <p:blipFill>
          <a:blip r:embed="rId3"/>
          <a:stretch>
            <a:fillRect/>
          </a:stretch>
        </p:blipFill>
        <p:spPr>
          <a:xfrm>
            <a:off x="8476817" y="5843543"/>
            <a:ext cx="1892300" cy="800100"/>
          </a:xfrm>
          <a:prstGeom prst="rect">
            <a:avLst/>
          </a:prstGeom>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132" y="610849"/>
            <a:ext cx="7534335" cy="4729981"/>
          </a:xfrm>
          <a:prstGeom prst="rect">
            <a:avLst/>
          </a:prstGeom>
        </p:spPr>
      </p:pic>
    </p:spTree>
    <p:extLst>
      <p:ext uri="{BB962C8B-B14F-4D97-AF65-F5344CB8AC3E}">
        <p14:creationId xmlns:p14="http://schemas.microsoft.com/office/powerpoint/2010/main" val="1028359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Startregel </a:t>
            </a:r>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2286" y="1715956"/>
            <a:ext cx="1609950" cy="1047896"/>
          </a:xfrm>
        </p:spPr>
      </p:pic>
      <p:sp>
        <p:nvSpPr>
          <p:cNvPr id="8" name="Textfeld 7"/>
          <p:cNvSpPr txBox="1"/>
          <p:nvPr/>
        </p:nvSpPr>
        <p:spPr>
          <a:xfrm>
            <a:off x="581192" y="2442233"/>
            <a:ext cx="5957831" cy="2031325"/>
          </a:xfrm>
          <a:prstGeom prst="rect">
            <a:avLst/>
          </a:prstGeom>
          <a:noFill/>
        </p:spPr>
        <p:txBody>
          <a:bodyPr wrap="square" rtlCol="0">
            <a:spAutoFit/>
          </a:bodyPr>
          <a:lstStyle/>
          <a:p>
            <a:pPr marL="285750" indent="-285750">
              <a:buFont typeface="Wingdings" panose="05000000000000000000" pitchFamily="2" charset="2"/>
              <a:buChar char="§"/>
            </a:pPr>
            <a:r>
              <a:rPr lang="de-DE" dirty="0"/>
              <a:t>Durchführung der Untertests beginnt je nach Alter mit unterschiedlichen Aufgaben – altersspezifische Startpunkte </a:t>
            </a:r>
          </a:p>
          <a:p>
            <a:pPr marL="285750" indent="-285750">
              <a:buFont typeface="Wingdings" panose="05000000000000000000" pitchFamily="2" charset="2"/>
              <a:buChar char="§"/>
            </a:pPr>
            <a:r>
              <a:rPr lang="de-DE" dirty="0"/>
              <a:t>Viele Untertest beinhalten zusätzlich Beispiel- oder Übungsaufgaben, die von allen Testpersonen vor der jeweils altersspezifischen Einstiegsaufgabe bearbeitet werden sollen – diese gehen nicht in die Bewertung mit ein </a:t>
            </a:r>
          </a:p>
          <a:p>
            <a:endParaRPr lang="de-DE" dirty="0"/>
          </a:p>
        </p:txBody>
      </p:sp>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7929" y="1851302"/>
            <a:ext cx="4968491" cy="4740884"/>
          </a:xfrm>
          <a:prstGeom prst="rect">
            <a:avLst/>
          </a:prstGeom>
        </p:spPr>
      </p:pic>
    </p:spTree>
    <p:extLst>
      <p:ext uri="{BB962C8B-B14F-4D97-AF65-F5344CB8AC3E}">
        <p14:creationId xmlns:p14="http://schemas.microsoft.com/office/powerpoint/2010/main" val="209617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umkehrregel</a:t>
            </a:r>
            <a:r>
              <a:rPr lang="de-DE" dirty="0"/>
              <a:t> </a:t>
            </a:r>
          </a:p>
        </p:txBody>
      </p:sp>
      <p:sp>
        <p:nvSpPr>
          <p:cNvPr id="8" name="Textfeld 7"/>
          <p:cNvSpPr txBox="1"/>
          <p:nvPr/>
        </p:nvSpPr>
        <p:spPr>
          <a:xfrm>
            <a:off x="138169" y="1872567"/>
            <a:ext cx="5957831" cy="5355312"/>
          </a:xfrm>
          <a:prstGeom prst="rect">
            <a:avLst/>
          </a:prstGeom>
          <a:noFill/>
        </p:spPr>
        <p:txBody>
          <a:bodyPr wrap="square" rtlCol="0">
            <a:spAutoFit/>
          </a:bodyPr>
          <a:lstStyle/>
          <a:p>
            <a:pPr marL="285750" indent="-285750">
              <a:buFont typeface="Wingdings" panose="05000000000000000000" pitchFamily="2" charset="2"/>
              <a:buChar char="§"/>
            </a:pPr>
            <a:r>
              <a:rPr lang="de-DE" dirty="0"/>
              <a:t>Umkehraufgaben sind Aufgaben „vor“ dem altersabhängigen Startpunkt – hauptsächlich für Personen mit intellektuellen Beeinträchtigungen gedacht, die meisten Personen müssen diese Fragen nicht beantworten</a:t>
            </a:r>
          </a:p>
          <a:p>
            <a:pPr marL="285750" indent="-285750">
              <a:buFont typeface="Wingdings" panose="05000000000000000000" pitchFamily="2" charset="2"/>
              <a:buChar char="§"/>
            </a:pPr>
            <a:r>
              <a:rPr lang="de-DE" dirty="0"/>
              <a:t>Umkehrregel gibt vor, wann Aufgaben „vor“ dem altersabhängigen Startpunkt durchgeführt werden müssen</a:t>
            </a:r>
          </a:p>
          <a:p>
            <a:pPr marL="285750" indent="-285750">
              <a:buFont typeface="Wingdings" panose="05000000000000000000" pitchFamily="2" charset="2"/>
              <a:buChar char="§"/>
            </a:pPr>
            <a:r>
              <a:rPr lang="de-DE" dirty="0"/>
              <a:t>Wenn die ersten beiden altersabhängigen Aufgaben mit der vollen Punkteanzahl bewertet werden – testen Sie weiter bis Greifen der Abbruchregel </a:t>
            </a:r>
          </a:p>
          <a:p>
            <a:pPr marL="285750" indent="-285750">
              <a:buFont typeface="Wingdings" panose="05000000000000000000" pitchFamily="2" charset="2"/>
              <a:buChar char="§"/>
            </a:pPr>
            <a:r>
              <a:rPr lang="de-DE" dirty="0"/>
              <a:t>Wenn die ersten beiden altersabhängigen Aufgaben </a:t>
            </a:r>
            <a:r>
              <a:rPr lang="de-DE" u="sng" dirty="0"/>
              <a:t>nicht </a:t>
            </a:r>
            <a:r>
              <a:rPr lang="de-DE" dirty="0"/>
              <a:t>mit der vollen Punkteanzahl bewertet werden – tritt die Umkehrregel in Kraft: davor liegende Aufgaben werden in absteigender (umgekehrter) Reihenfolge, d.h. entgegen der laufenden Nummerierung durchgeführt bis zwei Aufgaben in Folge mit der vollen Punkteanzahl bewertet wurden- Anschließend werden die schwierigeren Aufgaben, wie ursprünglich vorgesehen weiter bearbeitet, bis das Abbruchkriterium erreicht ist </a:t>
            </a:r>
          </a:p>
          <a:p>
            <a:endParaRPr lang="de-DE" dirty="0"/>
          </a:p>
        </p:txBody>
      </p:sp>
      <p:pic>
        <p:nvPicPr>
          <p:cNvPr id="5" name="Inhaltsplatzhalt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34981" y="1872567"/>
            <a:ext cx="1846238" cy="860000"/>
          </a:xfr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7697" y="2763095"/>
            <a:ext cx="3834079" cy="1173360"/>
          </a:xfrm>
          <a:prstGeom prst="rect">
            <a:avLst/>
          </a:prstGeom>
        </p:spPr>
      </p:pic>
    </p:spTree>
    <p:extLst>
      <p:ext uri="{BB962C8B-B14F-4D97-AF65-F5344CB8AC3E}">
        <p14:creationId xmlns:p14="http://schemas.microsoft.com/office/powerpoint/2010/main" val="1166370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 start- und </a:t>
            </a:r>
            <a:r>
              <a:rPr lang="de-DE" dirty="0" err="1"/>
              <a:t>umkehrregel</a:t>
            </a:r>
            <a:r>
              <a:rPr lang="de-DE" dirty="0"/>
              <a:t> </a:t>
            </a:r>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2356" y="1894144"/>
            <a:ext cx="5691997" cy="4695705"/>
          </a:xfrm>
        </p:spPr>
      </p:pic>
    </p:spTree>
    <p:extLst>
      <p:ext uri="{BB962C8B-B14F-4D97-AF65-F5344CB8AC3E}">
        <p14:creationId xmlns:p14="http://schemas.microsoft.com/office/powerpoint/2010/main" val="3973148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 start- und </a:t>
            </a:r>
            <a:r>
              <a:rPr lang="de-DE" dirty="0" err="1"/>
              <a:t>umkehrregel</a:t>
            </a:r>
            <a:r>
              <a:rPr lang="de-DE" dirty="0"/>
              <a:t> </a:t>
            </a:r>
          </a:p>
        </p:txBody>
      </p:sp>
      <p:sp>
        <p:nvSpPr>
          <p:cNvPr id="3" name="Textfeld 2"/>
          <p:cNvSpPr txBox="1"/>
          <p:nvPr/>
        </p:nvSpPr>
        <p:spPr>
          <a:xfrm>
            <a:off x="6730409" y="1796904"/>
            <a:ext cx="5209954" cy="738664"/>
          </a:xfrm>
          <a:prstGeom prst="rect">
            <a:avLst/>
          </a:prstGeom>
          <a:noFill/>
        </p:spPr>
        <p:txBody>
          <a:bodyPr wrap="square" rtlCol="0">
            <a:spAutoFit/>
          </a:bodyPr>
          <a:lstStyle/>
          <a:p>
            <a:r>
              <a:rPr lang="de-DE" sz="1400" dirty="0"/>
              <a:t>Wenn eine Testperson die erste Aufgabe richtig, die zweite jedoch falsch beantwortet hat, wird die erste Aufgabe zu den zwei benötigten richtigen Antworten der Umkehrregel hinzugezählt.</a:t>
            </a:r>
          </a:p>
        </p:txBody>
      </p:sp>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7799" y="2535568"/>
            <a:ext cx="5992951" cy="3905697"/>
          </a:xfr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2729" y="2616516"/>
            <a:ext cx="5909271" cy="3928736"/>
          </a:xfrm>
          <a:prstGeom prst="rect">
            <a:avLst/>
          </a:prstGeom>
        </p:spPr>
      </p:pic>
    </p:spTree>
    <p:extLst>
      <p:ext uri="{BB962C8B-B14F-4D97-AF65-F5344CB8AC3E}">
        <p14:creationId xmlns:p14="http://schemas.microsoft.com/office/powerpoint/2010/main" val="85372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Abbruchregel  </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46" y="1845538"/>
            <a:ext cx="1642665" cy="596695"/>
          </a:xfrm>
          <a:prstGeom prst="rect">
            <a:avLst/>
          </a:prstGeom>
        </p:spPr>
      </p:pic>
      <p:sp>
        <p:nvSpPr>
          <p:cNvPr id="6" name="Textfeld 5"/>
          <p:cNvSpPr txBox="1"/>
          <p:nvPr/>
        </p:nvSpPr>
        <p:spPr>
          <a:xfrm>
            <a:off x="581192" y="2509282"/>
            <a:ext cx="5268368" cy="2308324"/>
          </a:xfrm>
          <a:prstGeom prst="rect">
            <a:avLst/>
          </a:prstGeom>
          <a:noFill/>
        </p:spPr>
        <p:txBody>
          <a:bodyPr wrap="square" rtlCol="0">
            <a:spAutoFit/>
          </a:bodyPr>
          <a:lstStyle/>
          <a:p>
            <a:pPr marL="285750" indent="-285750">
              <a:buFont typeface="Wingdings" panose="05000000000000000000" pitchFamily="2" charset="2"/>
              <a:buChar char="§"/>
            </a:pPr>
            <a:r>
              <a:rPr lang="de-DE" dirty="0"/>
              <a:t>Gibt an, wann ein Untertest abgebrochen/beendet werden soll </a:t>
            </a:r>
          </a:p>
          <a:p>
            <a:pPr marL="285750" indent="-285750">
              <a:buFont typeface="Wingdings" panose="05000000000000000000" pitchFamily="2" charset="2"/>
              <a:buChar char="§"/>
            </a:pPr>
            <a:r>
              <a:rPr lang="de-DE" dirty="0"/>
              <a:t>Dient der Verkürzung der Testdauer </a:t>
            </a:r>
          </a:p>
          <a:p>
            <a:pPr marL="285750" indent="-285750">
              <a:buFont typeface="Wingdings" panose="05000000000000000000" pitchFamily="2" charset="2"/>
              <a:buChar char="§"/>
            </a:pPr>
            <a:r>
              <a:rPr lang="de-DE" dirty="0"/>
              <a:t>Abbruchregel = Bestimmte Anzahl an Aufgaben in Folge die mit 0 bewertet werden </a:t>
            </a:r>
          </a:p>
          <a:p>
            <a:pPr marL="285750" indent="-285750">
              <a:buFont typeface="Wingdings" panose="05000000000000000000" pitchFamily="2" charset="2"/>
              <a:buChar char="§"/>
            </a:pPr>
            <a:r>
              <a:rPr lang="de-DE" dirty="0"/>
              <a:t>Besonders wichtig das kein Untertest zu früh abgebrochen wird </a:t>
            </a:r>
          </a:p>
          <a:p>
            <a:pPr marL="285750" indent="-285750">
              <a:buFont typeface="Wingdings" panose="05000000000000000000" pitchFamily="2" charset="2"/>
              <a:buChar char="§"/>
            </a:pPr>
            <a:endParaRPr lang="de-DE" dirty="0"/>
          </a:p>
        </p:txBody>
      </p:sp>
    </p:spTree>
    <p:extLst>
      <p:ext uri="{BB962C8B-B14F-4D97-AF65-F5344CB8AC3E}">
        <p14:creationId xmlns:p14="http://schemas.microsoft.com/office/powerpoint/2010/main" val="2900589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Abbruchregel  </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46" y="1845538"/>
            <a:ext cx="1642665" cy="596695"/>
          </a:xfrm>
          <a:prstGeom prst="rect">
            <a:avLst/>
          </a:prstGeom>
        </p:spPr>
      </p:pic>
      <p:sp>
        <p:nvSpPr>
          <p:cNvPr id="6" name="Textfeld 5"/>
          <p:cNvSpPr txBox="1"/>
          <p:nvPr/>
        </p:nvSpPr>
        <p:spPr>
          <a:xfrm>
            <a:off x="581192" y="2509282"/>
            <a:ext cx="5268368" cy="923330"/>
          </a:xfrm>
          <a:prstGeom prst="rect">
            <a:avLst/>
          </a:prstGeom>
          <a:noFill/>
        </p:spPr>
        <p:txBody>
          <a:bodyPr wrap="square" rtlCol="0">
            <a:spAutoFit/>
          </a:bodyPr>
          <a:lstStyle/>
          <a:p>
            <a:pPr marL="285750" indent="-285750">
              <a:buFont typeface="Wingdings" panose="05000000000000000000" pitchFamily="2" charset="2"/>
              <a:buChar char="§"/>
            </a:pPr>
            <a:r>
              <a:rPr lang="de-DE" dirty="0"/>
              <a:t>Beispiel für das gleichzeitige Greifen der Umkehr- und Abbruchregel </a:t>
            </a:r>
          </a:p>
          <a:p>
            <a:pPr marL="285750" indent="-285750">
              <a:buFont typeface="Wingdings" panose="05000000000000000000" pitchFamily="2" charset="2"/>
              <a:buChar char="§"/>
            </a:pPr>
            <a:endParaRPr lang="de-DE" dirty="0"/>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3331" y="815308"/>
            <a:ext cx="5470171" cy="5696271"/>
          </a:xfrm>
          <a:prstGeom prst="rect">
            <a:avLst/>
          </a:prstGeom>
        </p:spPr>
      </p:pic>
    </p:spTree>
    <p:extLst>
      <p:ext uri="{BB962C8B-B14F-4D97-AF65-F5344CB8AC3E}">
        <p14:creationId xmlns:p14="http://schemas.microsoft.com/office/powerpoint/2010/main" val="1172632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Abbruchregel  </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46" y="1845538"/>
            <a:ext cx="1642665" cy="596695"/>
          </a:xfrm>
          <a:prstGeom prst="rect">
            <a:avLst/>
          </a:prstGeom>
        </p:spPr>
      </p:pic>
      <p:sp>
        <p:nvSpPr>
          <p:cNvPr id="8" name="Textfeld 7"/>
          <p:cNvSpPr txBox="1"/>
          <p:nvPr/>
        </p:nvSpPr>
        <p:spPr>
          <a:xfrm>
            <a:off x="666252" y="2413278"/>
            <a:ext cx="5268368" cy="3970318"/>
          </a:xfrm>
          <a:prstGeom prst="rect">
            <a:avLst/>
          </a:prstGeom>
          <a:noFill/>
        </p:spPr>
        <p:txBody>
          <a:bodyPr wrap="square" rtlCol="0">
            <a:spAutoFit/>
          </a:bodyPr>
          <a:lstStyle/>
          <a:p>
            <a:pPr marL="285750" indent="-285750">
              <a:buFont typeface="Wingdings" panose="05000000000000000000" pitchFamily="2" charset="2"/>
              <a:buChar char="§"/>
            </a:pPr>
            <a:r>
              <a:rPr lang="de-DE" dirty="0"/>
              <a:t>Verschiedene Varianten der Abbruchregel </a:t>
            </a:r>
          </a:p>
          <a:p>
            <a:pPr marL="742950" lvl="1" indent="-285750">
              <a:buFont typeface="Wingdings" panose="05000000000000000000" pitchFamily="2" charset="2"/>
              <a:buChar char="§"/>
            </a:pPr>
            <a:r>
              <a:rPr lang="en-US" dirty="0" err="1"/>
              <a:t>Anzahl</a:t>
            </a:r>
            <a:r>
              <a:rPr lang="en-US" dirty="0"/>
              <a:t> von </a:t>
            </a:r>
            <a:r>
              <a:rPr lang="en-US" dirty="0" err="1"/>
              <a:t>Bewertungen</a:t>
            </a:r>
            <a:r>
              <a:rPr lang="en-US" dirty="0"/>
              <a:t> </a:t>
            </a:r>
            <a:r>
              <a:rPr lang="en-US" dirty="0" err="1"/>
              <a:t>mit</a:t>
            </a:r>
            <a:r>
              <a:rPr lang="en-US" dirty="0"/>
              <a:t> 0 in </a:t>
            </a:r>
            <a:r>
              <a:rPr lang="en-US" dirty="0" err="1"/>
              <a:t>Folge</a:t>
            </a:r>
            <a:endParaRPr lang="en-US" dirty="0"/>
          </a:p>
          <a:p>
            <a:pPr lvl="1"/>
            <a:r>
              <a:rPr lang="en-US" dirty="0"/>
              <a:t/>
            </a:r>
            <a:br>
              <a:rPr lang="en-US" dirty="0"/>
            </a:br>
            <a:r>
              <a:rPr lang="en-US" dirty="0"/>
              <a:t/>
            </a:r>
            <a:br>
              <a:rPr lang="en-US" dirty="0"/>
            </a:br>
            <a:endParaRPr lang="en-US" dirty="0"/>
          </a:p>
          <a:p>
            <a:pPr marL="742950" lvl="1" indent="-285750">
              <a:buFont typeface="Wingdings" panose="05000000000000000000" pitchFamily="2" charset="2"/>
              <a:buChar char="§"/>
            </a:pPr>
            <a:r>
              <a:rPr lang="en-US" dirty="0"/>
              <a:t>In </a:t>
            </a:r>
            <a:r>
              <a:rPr lang="en-US" dirty="0" err="1"/>
              <a:t>Abhängigkeit</a:t>
            </a:r>
            <a:r>
              <a:rPr lang="en-US" dirty="0"/>
              <a:t> von der </a:t>
            </a:r>
            <a:r>
              <a:rPr lang="en-US" dirty="0" err="1"/>
              <a:t>Zeit</a:t>
            </a:r>
            <a:r>
              <a:rPr lang="en-US" dirty="0"/>
              <a:t> </a:t>
            </a:r>
          </a:p>
          <a:p>
            <a:pPr lvl="1"/>
            <a:r>
              <a:rPr lang="en-US" dirty="0"/>
              <a:t/>
            </a:r>
            <a:br>
              <a:rPr lang="en-US" dirty="0"/>
            </a:br>
            <a:r>
              <a:rPr lang="en-US" dirty="0"/>
              <a:t/>
            </a:r>
            <a:br>
              <a:rPr lang="en-US" dirty="0"/>
            </a:br>
            <a:r>
              <a:rPr lang="en-US" dirty="0"/>
              <a:t/>
            </a:r>
            <a:br>
              <a:rPr lang="en-US" dirty="0"/>
            </a:br>
            <a:endParaRPr lang="en-US" dirty="0"/>
          </a:p>
          <a:p>
            <a:pPr marL="742950" lvl="1" indent="-285750">
              <a:buFont typeface="Wingdings" panose="05000000000000000000" pitchFamily="2" charset="2"/>
              <a:buChar char="§"/>
            </a:pPr>
            <a:r>
              <a:rPr lang="en-US" dirty="0" err="1"/>
              <a:t>Anzahl</a:t>
            </a:r>
            <a:r>
              <a:rPr lang="en-US" dirty="0"/>
              <a:t> der </a:t>
            </a:r>
            <a:r>
              <a:rPr lang="en-US" dirty="0" err="1"/>
              <a:t>Versuche</a:t>
            </a:r>
            <a:r>
              <a:rPr lang="en-US" dirty="0"/>
              <a:t> die </a:t>
            </a:r>
            <a:r>
              <a:rPr lang="en-US" dirty="0" err="1"/>
              <a:t>mit</a:t>
            </a:r>
            <a:r>
              <a:rPr lang="en-US" dirty="0"/>
              <a:t> 0 </a:t>
            </a:r>
            <a:r>
              <a:rPr lang="en-US" dirty="0" err="1"/>
              <a:t>bewertet</a:t>
            </a:r>
            <a:r>
              <a:rPr lang="en-US" dirty="0"/>
              <a:t> </a:t>
            </a:r>
            <a:r>
              <a:rPr lang="en-US" dirty="0" err="1"/>
              <a:t>wurden</a:t>
            </a:r>
            <a:endParaRPr lang="en-US" dirty="0"/>
          </a:p>
          <a:p>
            <a:pPr lvl="1"/>
            <a:endParaRPr lang="de-DE" dirty="0"/>
          </a:p>
          <a:p>
            <a:pPr marL="285750" indent="-285750">
              <a:buFont typeface="Wingdings" panose="05000000000000000000" pitchFamily="2" charset="2"/>
              <a:buChar char="§"/>
            </a:pPr>
            <a:endParaRPr lang="de-DE" dirty="0"/>
          </a:p>
        </p:txBody>
      </p:sp>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4359" y="2743400"/>
            <a:ext cx="1676634" cy="781159"/>
          </a:xfrm>
          <a:prstGeom prst="rect">
            <a:avLst/>
          </a:prstGeom>
        </p:spPr>
      </p:pic>
      <p:pic>
        <p:nvPicPr>
          <p:cNvPr id="12" name="Grafi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737411"/>
            <a:ext cx="1590897" cy="419158"/>
          </a:xfrm>
          <a:prstGeom prst="rect">
            <a:avLst/>
          </a:prstGeom>
        </p:spPr>
      </p:pic>
      <p:pic>
        <p:nvPicPr>
          <p:cNvPr id="14" name="Grafik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4359" y="4996944"/>
            <a:ext cx="1829055" cy="685896"/>
          </a:xfrm>
          <a:prstGeom prst="rect">
            <a:avLst/>
          </a:prstGeom>
        </p:spPr>
      </p:pic>
    </p:spTree>
    <p:extLst>
      <p:ext uri="{BB962C8B-B14F-4D97-AF65-F5344CB8AC3E}">
        <p14:creationId xmlns:p14="http://schemas.microsoft.com/office/powerpoint/2010/main" val="43233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Abbruchregel  </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46" y="1845538"/>
            <a:ext cx="1642665" cy="596695"/>
          </a:xfrm>
          <a:prstGeom prst="rect">
            <a:avLst/>
          </a:prstGeom>
        </p:spPr>
      </p:pic>
      <p:sp>
        <p:nvSpPr>
          <p:cNvPr id="8" name="Textfeld 7"/>
          <p:cNvSpPr txBox="1"/>
          <p:nvPr/>
        </p:nvSpPr>
        <p:spPr>
          <a:xfrm>
            <a:off x="187787" y="2215058"/>
            <a:ext cx="5268368" cy="1477328"/>
          </a:xfrm>
          <a:prstGeom prst="rect">
            <a:avLst/>
          </a:prstGeom>
          <a:noFill/>
        </p:spPr>
        <p:txBody>
          <a:bodyPr wrap="square" rtlCol="0">
            <a:spAutoFit/>
          </a:bodyPr>
          <a:lstStyle/>
          <a:p>
            <a:endParaRPr lang="en-US" dirty="0"/>
          </a:p>
          <a:p>
            <a:pPr marL="742950" lvl="1" indent="-285750">
              <a:buFont typeface="Wingdings" panose="05000000000000000000" pitchFamily="2" charset="2"/>
              <a:buChar char="§"/>
            </a:pPr>
            <a:r>
              <a:rPr lang="en-US" dirty="0" err="1"/>
              <a:t>Anzahl</a:t>
            </a:r>
            <a:r>
              <a:rPr lang="en-US" dirty="0"/>
              <a:t> der </a:t>
            </a:r>
            <a:r>
              <a:rPr lang="en-US" dirty="0" err="1"/>
              <a:t>Versuche</a:t>
            </a:r>
            <a:r>
              <a:rPr lang="en-US" dirty="0"/>
              <a:t> die </a:t>
            </a:r>
            <a:r>
              <a:rPr lang="en-US" dirty="0" err="1"/>
              <a:t>mit</a:t>
            </a:r>
            <a:r>
              <a:rPr lang="en-US" dirty="0"/>
              <a:t> 0 </a:t>
            </a:r>
            <a:r>
              <a:rPr lang="en-US" dirty="0" err="1"/>
              <a:t>bewertet</a:t>
            </a:r>
            <a:r>
              <a:rPr lang="en-US" dirty="0"/>
              <a:t> </a:t>
            </a:r>
            <a:r>
              <a:rPr lang="en-US" dirty="0" err="1"/>
              <a:t>wurden</a:t>
            </a:r>
            <a:endParaRPr lang="en-US" dirty="0"/>
          </a:p>
          <a:p>
            <a:pPr lvl="1"/>
            <a:endParaRPr lang="de-DE" dirty="0"/>
          </a:p>
          <a:p>
            <a:pPr marL="285750" indent="-285750">
              <a:buFont typeface="Wingdings" panose="05000000000000000000" pitchFamily="2" charset="2"/>
              <a:buChar char="§"/>
            </a:pPr>
            <a:endParaRPr lang="de-DE" dirty="0"/>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669" y="911344"/>
            <a:ext cx="5656121" cy="5337137"/>
          </a:xfrm>
          <a:prstGeom prst="rect">
            <a:avLst/>
          </a:prstGeom>
        </p:spPr>
      </p:pic>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6945" y="1946538"/>
            <a:ext cx="1829055" cy="685896"/>
          </a:xfrm>
          <a:prstGeom prst="rect">
            <a:avLst/>
          </a:prstGeom>
        </p:spPr>
      </p:pic>
    </p:spTree>
    <p:extLst>
      <p:ext uri="{BB962C8B-B14F-4D97-AF65-F5344CB8AC3E}">
        <p14:creationId xmlns:p14="http://schemas.microsoft.com/office/powerpoint/2010/main" val="1900555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Durchführungsregeln </a:t>
            </a:r>
          </a:p>
        </p:txBody>
      </p:sp>
      <p:sp>
        <p:nvSpPr>
          <p:cNvPr id="3" name="Inhaltsplatzhalter 2"/>
          <p:cNvSpPr>
            <a:spLocks noGrp="1"/>
          </p:cNvSpPr>
          <p:nvPr>
            <p:ph idx="1"/>
          </p:nvPr>
        </p:nvSpPr>
        <p:spPr>
          <a:xfrm>
            <a:off x="393583" y="1252517"/>
            <a:ext cx="11071017" cy="1210539"/>
          </a:xfrm>
        </p:spPr>
        <p:txBody>
          <a:bodyPr>
            <a:normAutofit/>
          </a:bodyPr>
          <a:lstStyle/>
          <a:p>
            <a:pPr>
              <a:buFont typeface="Wingdings" panose="05000000000000000000" pitchFamily="2" charset="2"/>
              <a:buChar char="§"/>
            </a:pPr>
            <a:endParaRPr lang="de-DE" dirty="0"/>
          </a:p>
          <a:p>
            <a:pPr>
              <a:buFont typeface="Wingdings" panose="05000000000000000000" pitchFamily="2" charset="2"/>
              <a:buChar char="§"/>
            </a:pPr>
            <a:r>
              <a:rPr lang="de-DE" dirty="0"/>
              <a:t>Manual Tabelle 1.7 (S. 23) Zusammenfassung der Start-, Umkehr, und Abbruchregeln</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460" y="2463056"/>
            <a:ext cx="4619079" cy="4012900"/>
          </a:xfrm>
          <a:prstGeom prst="rect">
            <a:avLst/>
          </a:prstGeom>
        </p:spPr>
      </p:pic>
    </p:spTree>
    <p:extLst>
      <p:ext uri="{BB962C8B-B14F-4D97-AF65-F5344CB8AC3E}">
        <p14:creationId xmlns:p14="http://schemas.microsoft.com/office/powerpoint/2010/main" val="2001142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701675"/>
            <a:ext cx="11029950" cy="908050"/>
          </a:xfrm>
        </p:spPr>
        <p:txBody>
          <a:bodyPr/>
          <a:lstStyle/>
          <a:p>
            <a:r>
              <a:rPr lang="de-DE" dirty="0"/>
              <a:t>durchführungsregeln</a:t>
            </a:r>
          </a:p>
        </p:txBody>
      </p:sp>
      <p:sp>
        <p:nvSpPr>
          <p:cNvPr id="3" name="Inhaltsplatzhalter 2"/>
          <p:cNvSpPr>
            <a:spLocks noGrp="1"/>
          </p:cNvSpPr>
          <p:nvPr>
            <p:ph idx="4294967295"/>
          </p:nvPr>
        </p:nvSpPr>
        <p:spPr>
          <a:xfrm>
            <a:off x="0" y="2771775"/>
            <a:ext cx="11029950" cy="3678238"/>
          </a:xfrm>
        </p:spPr>
        <p:txBody>
          <a:bodyPr>
            <a:normAutofit/>
          </a:bodyPr>
          <a:lstStyle/>
          <a:p>
            <a:pPr>
              <a:buFont typeface="Wingdings" panose="05000000000000000000" pitchFamily="2" charset="2"/>
              <a:buChar char="§"/>
            </a:pPr>
            <a:endParaRPr lang="de-DE" sz="2000" dirty="0"/>
          </a:p>
          <a:p>
            <a:pPr marL="0" indent="0">
              <a:buNone/>
            </a:pPr>
            <a:endParaRPr lang="de-DE" sz="2000" dirty="0"/>
          </a:p>
        </p:txBody>
      </p:sp>
      <p:sp>
        <p:nvSpPr>
          <p:cNvPr id="6" name="Textfeld 5"/>
          <p:cNvSpPr txBox="1"/>
          <p:nvPr/>
        </p:nvSpPr>
        <p:spPr>
          <a:xfrm>
            <a:off x="252922" y="701675"/>
            <a:ext cx="6328000" cy="646330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de-DE" b="1" dirty="0">
                <a:solidFill>
                  <a:prstClr val="black"/>
                </a:solidFill>
                <a:latin typeface="Gill Sans MT" panose="020B0502020104020203"/>
              </a:rPr>
              <a:t>Zeitbegrenzung </a:t>
            </a:r>
            <a:endParaRPr kumimoji="0" lang="de-DE" sz="18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lang="de-DE" b="1" dirty="0">
              <a:solidFill>
                <a:prstClr val="black"/>
              </a:solidFill>
              <a:latin typeface="Gill Sans MT" panose="020B0502020104020203"/>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dirty="0">
                <a:solidFill>
                  <a:prstClr val="black"/>
                </a:solidFill>
                <a:latin typeface="Gill Sans MT" panose="020B0502020104020203"/>
              </a:rPr>
              <a:t>Einige Untertests erfordern, dass die Bearbeitungszeit gestoppt wird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dirty="0">
                <a:solidFill>
                  <a:prstClr val="black"/>
                </a:solidFill>
                <a:latin typeface="Gill Sans MT" panose="020B0502020104020203"/>
              </a:rPr>
              <a:t>Zeitbegrenzungen stellen Zeitfenster dar, innerhalb derer eine Testperson die Aufgabe bearbeitet haben muss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dirty="0">
                <a:solidFill>
                  <a:prstClr val="black"/>
                </a:solidFill>
                <a:latin typeface="Gill Sans MT" panose="020B0502020104020203"/>
              </a:rPr>
              <a:t>Wenn im Protokollbogen die Bearbeitungszeit notiert werden soll, notieren Sie diese in Sekunden </a:t>
            </a:r>
          </a:p>
          <a:p>
            <a:pPr marL="285750" lvl="0" indent="-285750">
              <a:buFont typeface="Wingdings" panose="05000000000000000000" pitchFamily="2" charset="2"/>
              <a:buChar char="§"/>
              <a:defRPr/>
            </a:pPr>
            <a:r>
              <a:rPr lang="de-DE" dirty="0">
                <a:solidFill>
                  <a:prstClr val="black"/>
                </a:solidFill>
              </a:rPr>
              <a:t>Beginnen Sie die Zeitnahme unmittelbar, nachdem Sie die Instruktion beendet haben, und stoppen Sie die Zeitnahme, wenn die Testperson ihre Antwort beendet oder die Aufgabe fertiggestellt bzw. bearbeitet hat</a:t>
            </a:r>
          </a:p>
          <a:p>
            <a:pPr marL="285750" lvl="0" indent="-285750">
              <a:buFont typeface="Wingdings" panose="05000000000000000000" pitchFamily="2" charset="2"/>
              <a:buChar char="§"/>
              <a:defRPr/>
            </a:pPr>
            <a:r>
              <a:rPr lang="de-DE" u="sng" dirty="0">
                <a:solidFill>
                  <a:prstClr val="black"/>
                </a:solidFill>
              </a:rPr>
              <a:t>Untertests, die keine vorgeschriebene Zeitbegrenzung haben: Testpersonen sollen innerhalb von 10 - 30 Sekunden mit der Antwort beginnen. Die 30-Sekunden-Richtlinie soll als ungefährer Maßstab gelten und muss nicht exakt befolgt werden.</a:t>
            </a:r>
          </a:p>
          <a:p>
            <a:pPr marR="0" lvl="0" algn="l" defTabSz="457200" rtl="0" eaLnBrk="1" fontAlgn="auto" latinLnBrk="0" hangingPunct="1">
              <a:lnSpc>
                <a:spcPct val="100000"/>
              </a:lnSpc>
              <a:spcBef>
                <a:spcPts val="0"/>
              </a:spcBef>
              <a:spcAft>
                <a:spcPts val="0"/>
              </a:spcAft>
              <a:buClrTx/>
              <a:buSzTx/>
              <a:tabLst/>
              <a:defRPr/>
            </a:pPr>
            <a:endParaRPr lang="de-DE" dirty="0">
              <a:solidFill>
                <a:prstClr val="black"/>
              </a:solidFill>
              <a:latin typeface="Gill Sans MT" panose="020B0502020104020203"/>
            </a:endParaRPr>
          </a:p>
          <a:p>
            <a:pPr marR="0" lvl="0" algn="l" defTabSz="457200" rtl="0" eaLnBrk="1" fontAlgn="auto" latinLnBrk="0" hangingPunct="1">
              <a:lnSpc>
                <a:spcPct val="100000"/>
              </a:lnSpc>
              <a:spcBef>
                <a:spcPts val="0"/>
              </a:spcBef>
              <a:spcAft>
                <a:spcPts val="0"/>
              </a:spcAft>
              <a:buClrTx/>
              <a:buSzTx/>
              <a:tabLst/>
              <a:defRPr/>
            </a:pPr>
            <a:endParaRPr kumimoji="0" lang="de-DE" sz="180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de-DE" sz="180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de-DE" sz="180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de-DE" sz="18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0713" y="701675"/>
            <a:ext cx="1084317" cy="776605"/>
          </a:xfrm>
          <a:prstGeom prst="rect">
            <a:avLst/>
          </a:prstGeom>
        </p:spPr>
      </p:pic>
    </p:spTree>
    <p:extLst>
      <p:ext uri="{BB962C8B-B14F-4D97-AF65-F5344CB8AC3E}">
        <p14:creationId xmlns:p14="http://schemas.microsoft.com/office/powerpoint/2010/main" val="208034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8F404549-B4DC-481C-926C-DED3EF1C58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5" name="Rectangle 11">
            <a:extLst>
              <a:ext uri="{FF2B5EF4-FFF2-40B4-BE49-F238E27FC236}">
                <a16:creationId xmlns:a16="http://schemas.microsoft.com/office/drawing/2014/main" id="{1E8FD5CD-351E-4B06-8B78-BD5102D009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601255" y="702156"/>
            <a:ext cx="3409783" cy="1013800"/>
          </a:xfrm>
        </p:spPr>
        <p:txBody>
          <a:bodyPr>
            <a:normAutofit/>
          </a:bodyPr>
          <a:lstStyle/>
          <a:p>
            <a:r>
              <a:rPr lang="de-DE"/>
              <a:t>Gliederung </a:t>
            </a:r>
          </a:p>
        </p:txBody>
      </p:sp>
      <p:sp>
        <p:nvSpPr>
          <p:cNvPr id="3" name="Inhaltsplatzhalter 2"/>
          <p:cNvSpPr>
            <a:spLocks noGrp="1"/>
          </p:cNvSpPr>
          <p:nvPr>
            <p:ph idx="1"/>
          </p:nvPr>
        </p:nvSpPr>
        <p:spPr>
          <a:xfrm>
            <a:off x="601255" y="1964168"/>
            <a:ext cx="3409782" cy="4036582"/>
          </a:xfrm>
        </p:spPr>
        <p:txBody>
          <a:bodyPr>
            <a:normAutofit/>
          </a:bodyPr>
          <a:lstStyle/>
          <a:p>
            <a:r>
              <a:rPr lang="de-DE" dirty="0">
                <a:solidFill>
                  <a:schemeClr val="bg1"/>
                </a:solidFill>
              </a:rPr>
              <a:t>Hintergrund WAIS-IV</a:t>
            </a:r>
          </a:p>
          <a:p>
            <a:r>
              <a:rPr lang="de-DE" dirty="0">
                <a:solidFill>
                  <a:schemeClr val="bg1"/>
                </a:solidFill>
              </a:rPr>
              <a:t>Testumgebung</a:t>
            </a:r>
          </a:p>
          <a:p>
            <a:r>
              <a:rPr lang="de-DE" dirty="0">
                <a:solidFill>
                  <a:schemeClr val="bg1"/>
                </a:solidFill>
              </a:rPr>
              <a:t>Untertests</a:t>
            </a:r>
          </a:p>
          <a:p>
            <a:r>
              <a:rPr lang="de-DE" dirty="0">
                <a:solidFill>
                  <a:schemeClr val="bg1"/>
                </a:solidFill>
              </a:rPr>
              <a:t>Testmaterialien </a:t>
            </a:r>
          </a:p>
          <a:p>
            <a:r>
              <a:rPr lang="de-DE" dirty="0">
                <a:solidFill>
                  <a:schemeClr val="bg1"/>
                </a:solidFill>
              </a:rPr>
              <a:t>Durchführungsregeln</a:t>
            </a:r>
          </a:p>
          <a:p>
            <a:r>
              <a:rPr lang="de-DE" dirty="0">
                <a:solidFill>
                  <a:schemeClr val="bg1"/>
                </a:solidFill>
              </a:rPr>
              <a:t>Durchführungshinweise</a:t>
            </a:r>
          </a:p>
          <a:p>
            <a:r>
              <a:rPr lang="de-DE" dirty="0">
                <a:solidFill>
                  <a:schemeClr val="bg1"/>
                </a:solidFill>
              </a:rPr>
              <a:t>Untertest 1-11</a:t>
            </a:r>
          </a:p>
          <a:p>
            <a:r>
              <a:rPr lang="de-DE" dirty="0">
                <a:solidFill>
                  <a:schemeClr val="bg1"/>
                </a:solidFill>
              </a:rPr>
              <a:t>Fehlerquellen</a:t>
            </a:r>
          </a:p>
          <a:p>
            <a:endParaRPr lang="de-DE" dirty="0">
              <a:solidFill>
                <a:schemeClr val="bg1"/>
              </a:solidFill>
            </a:endParaRPr>
          </a:p>
          <a:p>
            <a:endParaRPr lang="de-DE" dirty="0">
              <a:solidFill>
                <a:schemeClr val="bg1"/>
              </a:solidFill>
            </a:endParaRPr>
          </a:p>
        </p:txBody>
      </p:sp>
      <p:pic>
        <p:nvPicPr>
          <p:cNvPr id="16" name="Graphic 6" descr="Lehrer">
            <a:extLst>
              <a:ext uri="{FF2B5EF4-FFF2-40B4-BE49-F238E27FC236}">
                <a16:creationId xmlns:a16="http://schemas.microsoft.com/office/drawing/2014/main" id="{A8D0EF6A-AD16-4851-8135-E3C9D7D36D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708757" y="1111641"/>
            <a:ext cx="4655348" cy="4655348"/>
          </a:xfrm>
          <a:prstGeom prst="rect">
            <a:avLst/>
          </a:prstGeom>
        </p:spPr>
      </p:pic>
    </p:spTree>
    <p:extLst>
      <p:ext uri="{BB962C8B-B14F-4D97-AF65-F5344CB8AC3E}">
        <p14:creationId xmlns:p14="http://schemas.microsoft.com/office/powerpoint/2010/main" val="2567934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aufgabentypen</a:t>
            </a:r>
          </a:p>
        </p:txBody>
      </p:sp>
      <p:sp>
        <p:nvSpPr>
          <p:cNvPr id="3" name="Inhaltsplatzhalter 2"/>
          <p:cNvSpPr>
            <a:spLocks noGrp="1"/>
          </p:cNvSpPr>
          <p:nvPr>
            <p:ph idx="1"/>
          </p:nvPr>
        </p:nvSpPr>
        <p:spPr/>
        <p:txBody>
          <a:bodyPr/>
          <a:lstStyle/>
          <a:p>
            <a:pPr>
              <a:buFont typeface="Wingdings" panose="05000000000000000000" pitchFamily="2" charset="2"/>
              <a:buChar char="Ø"/>
            </a:pPr>
            <a:r>
              <a:rPr lang="de-DE" dirty="0"/>
              <a:t>Beispiel,- Übungs- und Lernaufgaben </a:t>
            </a:r>
          </a:p>
          <a:p>
            <a:pPr>
              <a:buFont typeface="Wingdings" panose="05000000000000000000" pitchFamily="2" charset="2"/>
              <a:buChar char="Ø"/>
            </a:pPr>
            <a:endParaRPr lang="de-DE" dirty="0"/>
          </a:p>
          <a:p>
            <a:pPr>
              <a:buFont typeface="Wingdings" panose="05000000000000000000" pitchFamily="2" charset="2"/>
              <a:buChar char="Ø"/>
            </a:pPr>
            <a:r>
              <a:rPr lang="de-DE" dirty="0"/>
              <a:t>Beispielaufgaben dienen dazu, den Testpersonen die Aufgabe vor der Bearbeitung des Untertests zu erklären </a:t>
            </a:r>
          </a:p>
          <a:p>
            <a:pPr>
              <a:buFont typeface="Wingdings" panose="05000000000000000000" pitchFamily="2" charset="2"/>
              <a:buChar char="Ø"/>
            </a:pPr>
            <a:r>
              <a:rPr lang="de-DE" dirty="0"/>
              <a:t>Übungsaufgaben müssen von den Testpersonen bearbeitet werden, bevor die tatsächlich gewerteten Aufgaben durchgeführt werden (Bearbeitung dieser muss notiert werden)</a:t>
            </a:r>
          </a:p>
          <a:p>
            <a:pPr>
              <a:buFont typeface="Wingdings" panose="05000000000000000000" pitchFamily="2" charset="2"/>
              <a:buChar char="Ø"/>
            </a:pPr>
            <a:r>
              <a:rPr lang="de-DE" dirty="0"/>
              <a:t>Lernaufgaben gehen mit einer korrigierenden Rückmeldung einher, falls die Testperson die Lernaufgabe nicht lösen konnte </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220" y="4949546"/>
            <a:ext cx="514109" cy="451793"/>
          </a:xfrm>
          <a:prstGeom prst="rect">
            <a:avLst/>
          </a:prstGeom>
        </p:spPr>
      </p:pic>
    </p:spTree>
    <p:extLst>
      <p:ext uri="{BB962C8B-B14F-4D97-AF65-F5344CB8AC3E}">
        <p14:creationId xmlns:p14="http://schemas.microsoft.com/office/powerpoint/2010/main" val="3570125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701675"/>
            <a:ext cx="11029950" cy="908050"/>
          </a:xfrm>
        </p:spPr>
        <p:txBody>
          <a:bodyPr/>
          <a:lstStyle/>
          <a:p>
            <a:r>
              <a:rPr lang="de-DE" dirty="0"/>
              <a:t>durchführungsregeln</a:t>
            </a:r>
          </a:p>
        </p:txBody>
      </p:sp>
      <p:sp>
        <p:nvSpPr>
          <p:cNvPr id="3" name="Inhaltsplatzhalter 2"/>
          <p:cNvSpPr>
            <a:spLocks noGrp="1"/>
          </p:cNvSpPr>
          <p:nvPr>
            <p:ph idx="4294967295"/>
          </p:nvPr>
        </p:nvSpPr>
        <p:spPr>
          <a:xfrm>
            <a:off x="0" y="2771775"/>
            <a:ext cx="11029950" cy="3678238"/>
          </a:xfrm>
        </p:spPr>
        <p:txBody>
          <a:bodyPr>
            <a:normAutofit/>
          </a:bodyPr>
          <a:lstStyle/>
          <a:p>
            <a:pPr>
              <a:buFont typeface="Wingdings" panose="05000000000000000000" pitchFamily="2" charset="2"/>
              <a:buChar char="§"/>
            </a:pPr>
            <a:endParaRPr lang="de-DE" sz="2000" dirty="0"/>
          </a:p>
          <a:p>
            <a:pPr marL="0" indent="0">
              <a:buNone/>
            </a:pPr>
            <a:endParaRPr lang="de-DE" sz="2000" dirty="0"/>
          </a:p>
        </p:txBody>
      </p:sp>
      <p:sp>
        <p:nvSpPr>
          <p:cNvPr id="6" name="Textfeld 5"/>
          <p:cNvSpPr txBox="1"/>
          <p:nvPr/>
        </p:nvSpPr>
        <p:spPr>
          <a:xfrm>
            <a:off x="252921" y="581025"/>
            <a:ext cx="6395529" cy="923329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de-DE" b="1" dirty="0">
                <a:solidFill>
                  <a:prstClr val="black"/>
                </a:solidFill>
                <a:latin typeface="Gill Sans MT" panose="020B0502020104020203"/>
              </a:rPr>
              <a:t>Nachfragen</a:t>
            </a:r>
          </a:p>
          <a:p>
            <a:pPr marR="0" lvl="0" algn="l" defTabSz="457200" rtl="0" eaLnBrk="1" fontAlgn="auto" latinLnBrk="0" hangingPunct="1">
              <a:lnSpc>
                <a:spcPct val="100000"/>
              </a:lnSpc>
              <a:spcBef>
                <a:spcPts val="0"/>
              </a:spcBef>
              <a:spcAft>
                <a:spcPts val="0"/>
              </a:spcAft>
              <a:buClrTx/>
              <a:buSzTx/>
              <a:tabLst/>
              <a:defRPr/>
            </a:pPr>
            <a:endParaRPr kumimoji="0" lang="de-DE" sz="1800" i="0" u="none" strike="noStrike" kern="1200" cap="none" spc="0" normalizeH="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de-DE" dirty="0">
                <a:solidFill>
                  <a:prstClr val="black"/>
                </a:solidFill>
                <a:latin typeface="Gill Sans MT" panose="020B0502020104020203"/>
              </a:rPr>
              <a:t>Nachfragen</a:t>
            </a:r>
            <a:endParaRPr kumimoji="0" lang="de-DE" sz="1800" i="0" u="none" strike="noStrike" kern="1200" cap="none" spc="0" normalizeH="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olidFill>
                  <a:prstClr val="black"/>
                </a:solidFill>
                <a:latin typeface="Gill Sans MT" panose="020B0502020104020203"/>
                <a:sym typeface="Wingdings" panose="05000000000000000000" pitchFamily="2" charset="2"/>
              </a:rPr>
              <a:t>Dienen dazu, zusätzliche Informationen zu einer unvollständigen, schwammigen oder nicht eindeutigen Antwort der Testperson zu erhalten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olidFill>
                  <a:prstClr val="black"/>
                </a:solidFill>
                <a:latin typeface="Gill Sans MT" panose="020B0502020104020203"/>
                <a:sym typeface="Wingdings" panose="05000000000000000000" pitchFamily="2" charset="2"/>
              </a:rPr>
              <a:t>Bei unklaren Antworten: „Was genau meinst du damit?“ oder „Erzähl mir mehr darüber“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olidFill>
                  <a:prstClr val="black"/>
                </a:solidFill>
                <a:latin typeface="Gill Sans MT" panose="020B0502020104020203"/>
                <a:sym typeface="Wingdings" panose="05000000000000000000" pitchFamily="2" charset="2"/>
              </a:rPr>
              <a:t>Antworten die eine Nachfrage erfordern, sind im Manual mit einem (N) gekennzeichnet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olidFill>
                  <a:prstClr val="black"/>
                </a:solidFill>
                <a:latin typeface="Gill Sans MT" panose="020B0502020104020203"/>
                <a:sym typeface="Wingdings" panose="05000000000000000000" pitchFamily="2" charset="2"/>
              </a:rPr>
              <a:t>Antworten, die eine Nachfrage erfordern müssen wie folgt protokolliert werden: 1. Antwort (N) 2. Antwort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olidFill>
                  <a:prstClr val="black"/>
                </a:solidFill>
                <a:latin typeface="Gill Sans MT" panose="020B0502020104020203"/>
                <a:sym typeface="Wingdings" panose="05000000000000000000" pitchFamily="2" charset="2"/>
              </a:rPr>
              <a:t>Beispielaufgabe „Was ist eine Maus?“ Antwort der Testperson; „Kreatur“ (Kennzeichnung N) nach erfolgter Nachfrage Antwort der Testperson „Säugetier“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olidFill>
                  <a:prstClr val="black"/>
                </a:solidFill>
                <a:latin typeface="Gill Sans MT" panose="020B0502020104020203"/>
                <a:sym typeface="Wingdings" panose="05000000000000000000" pitchFamily="2" charset="2"/>
              </a:rPr>
              <a:t>Protokollierung: </a:t>
            </a:r>
            <a:r>
              <a:rPr lang="de-DE" b="1" dirty="0">
                <a:solidFill>
                  <a:prstClr val="black"/>
                </a:solidFill>
                <a:latin typeface="Gill Sans MT" panose="020B0502020104020203"/>
                <a:sym typeface="Wingdings" panose="05000000000000000000" pitchFamily="2" charset="2"/>
              </a:rPr>
              <a:t>Kreatur (N) Säugetier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olidFill>
                  <a:prstClr val="black"/>
                </a:solidFill>
                <a:latin typeface="Gill Sans MT" panose="020B0502020104020203"/>
                <a:sym typeface="Wingdings" panose="05000000000000000000" pitchFamily="2" charset="2"/>
              </a:rPr>
              <a:t>Aufgaben, die bei einer bestimmten Antwort eine spezifische Nachfrage erfordern, sind im Manual und auf dem Protokollbogen mit einem Sternchen (*) gekennzeichnet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olidFill>
                  <a:prstClr val="black"/>
                </a:solidFill>
                <a:latin typeface="Gill Sans MT" panose="020B0502020104020203"/>
                <a:sym typeface="Wingdings" panose="05000000000000000000" pitchFamily="2" charset="2"/>
              </a:rPr>
              <a:t>Nachfrage erfolgt nur einmal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solidFill>
                <a:prstClr val="black"/>
              </a:solidFill>
              <a:latin typeface="Gill Sans MT" panose="020B0502020104020203"/>
              <a:sym typeface="Wingdings" panose="05000000000000000000" pitchFamily="2" charset="2"/>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solidFill>
                <a:prstClr val="black"/>
              </a:solidFill>
              <a:latin typeface="Gill Sans MT" panose="020B0502020104020203"/>
              <a:sym typeface="Wingdings" panose="05000000000000000000" pitchFamily="2" charset="2"/>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solidFill>
                <a:prstClr val="black"/>
              </a:solidFill>
              <a:latin typeface="Gill Sans MT" panose="020B0502020104020203"/>
              <a:sym typeface="Wingdings" panose="05000000000000000000" pitchFamily="2" charset="2"/>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solidFill>
                <a:prstClr val="black"/>
              </a:solidFill>
              <a:latin typeface="Gill Sans MT" panose="020B0502020104020203"/>
              <a:sym typeface="Wingdings" panose="05000000000000000000" pitchFamily="2" charset="2"/>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solidFill>
                <a:prstClr val="black"/>
              </a:solidFill>
              <a:latin typeface="Gill Sans MT" panose="020B0502020104020203"/>
              <a:sym typeface="Wingdings" panose="05000000000000000000" pitchFamily="2" charset="2"/>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solidFill>
                <a:prstClr val="black"/>
              </a:solidFill>
              <a:latin typeface="Gill Sans MT" panose="020B0502020104020203"/>
              <a:sym typeface="Wingdings" panose="05000000000000000000" pitchFamily="2" charset="2"/>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solidFill>
                <a:prstClr val="black"/>
              </a:solidFill>
              <a:latin typeface="Gill Sans MT" panose="020B0502020104020203"/>
              <a:sym typeface="Wingdings" panose="05000000000000000000" pitchFamily="2" charset="2"/>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80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de-DE" sz="180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de-DE" sz="180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de-DE" sz="18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136457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Mosaik </a:t>
            </a:r>
            <a:r>
              <a:rPr lang="de-DE" dirty="0" err="1"/>
              <a:t>test</a:t>
            </a:r>
            <a:r>
              <a:rPr lang="de-DE" dirty="0"/>
              <a:t> (1) </a:t>
            </a:r>
          </a:p>
        </p:txBody>
      </p:sp>
      <p:sp>
        <p:nvSpPr>
          <p:cNvPr id="3" name="Inhaltsplatzhalter 2"/>
          <p:cNvSpPr>
            <a:spLocks noGrp="1"/>
          </p:cNvSpPr>
          <p:nvPr>
            <p:ph idx="1"/>
          </p:nvPr>
        </p:nvSpPr>
        <p:spPr>
          <a:xfrm>
            <a:off x="304799" y="1715956"/>
            <a:ext cx="3650566" cy="4617111"/>
          </a:xfrm>
        </p:spPr>
        <p:txBody>
          <a:bodyPr/>
          <a:lstStyle/>
          <a:p>
            <a:pPr marL="285750" indent="-285750">
              <a:buFont typeface="Wingdings" panose="05000000000000000000" pitchFamily="2" charset="2"/>
              <a:buChar char="§"/>
            </a:pPr>
            <a:r>
              <a:rPr lang="de-DE" dirty="0"/>
              <a:t>Mosaik Test (1): Innerhalb einer definierten Zeitspanne betrachtet die Testperson ein Modell und/oder Bild und verwendet Würfel um das Modell bzw. Bild nachzubauen </a:t>
            </a:r>
          </a:p>
          <a:p>
            <a:pPr marL="285750" indent="-285750">
              <a:buFont typeface="Wingdings" panose="05000000000000000000" pitchFamily="2" charset="2"/>
              <a:buChar char="§"/>
            </a:pPr>
            <a:r>
              <a:rPr lang="de-DE" dirty="0"/>
              <a:t>Benötigte Materialien: </a:t>
            </a:r>
            <a:r>
              <a:rPr lang="de-DE" dirty="0" err="1"/>
              <a:t>Stimulusbuch</a:t>
            </a:r>
            <a:r>
              <a:rPr lang="de-DE" dirty="0"/>
              <a:t> 1, Würfelschachtel</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608" y="265588"/>
            <a:ext cx="5096593" cy="6517984"/>
          </a:xfrm>
          <a:prstGeom prst="rect">
            <a:avLst/>
          </a:prstGeom>
        </p:spPr>
      </p:pic>
      <p:pic>
        <p:nvPicPr>
          <p:cNvPr id="6" name="Grafik 5">
            <a:extLst>
              <a:ext uri="{FF2B5EF4-FFF2-40B4-BE49-F238E27FC236}">
                <a16:creationId xmlns:a16="http://schemas.microsoft.com/office/drawing/2014/main" id="{CF9A9F51-1F03-D246-93EB-C725AD6B98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5" y="2273328"/>
            <a:ext cx="2431365" cy="1823524"/>
          </a:xfrm>
          <a:prstGeom prst="rect">
            <a:avLst/>
          </a:prstGeom>
        </p:spPr>
      </p:pic>
      <p:pic>
        <p:nvPicPr>
          <p:cNvPr id="8" name="Grafik 7">
            <a:extLst>
              <a:ext uri="{FF2B5EF4-FFF2-40B4-BE49-F238E27FC236}">
                <a16:creationId xmlns:a16="http://schemas.microsoft.com/office/drawing/2014/main" id="{D2BCC719-1D84-384E-A7DE-987B270E9B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5" y="4339066"/>
            <a:ext cx="2431365" cy="1823524"/>
          </a:xfrm>
          <a:prstGeom prst="rect">
            <a:avLst/>
          </a:prstGeom>
        </p:spPr>
      </p:pic>
    </p:spTree>
    <p:extLst>
      <p:ext uri="{BB962C8B-B14F-4D97-AF65-F5344CB8AC3E}">
        <p14:creationId xmlns:p14="http://schemas.microsoft.com/office/powerpoint/2010/main" val="3603936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Mosaik </a:t>
            </a:r>
            <a:r>
              <a:rPr lang="de-DE" dirty="0" err="1"/>
              <a:t>test</a:t>
            </a:r>
            <a:r>
              <a:rPr lang="de-DE" dirty="0"/>
              <a:t> (1) </a:t>
            </a:r>
          </a:p>
        </p:txBody>
      </p:sp>
      <p:sp>
        <p:nvSpPr>
          <p:cNvPr id="3" name="Inhaltsplatzhalter 2"/>
          <p:cNvSpPr>
            <a:spLocks noGrp="1"/>
          </p:cNvSpPr>
          <p:nvPr>
            <p:ph idx="1"/>
          </p:nvPr>
        </p:nvSpPr>
        <p:spPr>
          <a:xfrm>
            <a:off x="389807" y="1715957"/>
            <a:ext cx="6223644" cy="4004360"/>
          </a:xfrm>
        </p:spPr>
        <p:txBody>
          <a:bodyPr>
            <a:normAutofit/>
          </a:bodyPr>
          <a:lstStyle/>
          <a:p>
            <a:endParaRPr lang="de-DE" dirty="0"/>
          </a:p>
          <a:p>
            <a:pPr marL="285750" indent="-285750">
              <a:buFont typeface="Wingdings" panose="05000000000000000000" pitchFamily="2" charset="2"/>
              <a:buChar char="§"/>
            </a:pPr>
            <a:r>
              <a:rPr lang="de-DE" dirty="0"/>
              <a:t>Aufgabe 1-4 (Präsentationsmethode Modell &amp; Bild) </a:t>
            </a:r>
            <a:r>
              <a:rPr lang="de-DE" dirty="0">
                <a:sym typeface="Wingdings" panose="05000000000000000000" pitchFamily="2" charset="2"/>
              </a:rPr>
              <a:t> Aufgaben werden als Modell präsentiert, dass Sie anhand der Abbildungen bauen. Ihr Modell bleibt bestehen, während die Testperson das Muster anhand des Modells und der Vorlage der </a:t>
            </a:r>
            <a:r>
              <a:rPr lang="de-DE" dirty="0" err="1">
                <a:sym typeface="Wingdings" panose="05000000000000000000" pitchFamily="2" charset="2"/>
              </a:rPr>
              <a:t>Stimulusbücher</a:t>
            </a:r>
            <a:r>
              <a:rPr lang="de-DE" dirty="0">
                <a:sym typeface="Wingdings" panose="05000000000000000000" pitchFamily="2" charset="2"/>
              </a:rPr>
              <a:t> nachbaut</a:t>
            </a:r>
          </a:p>
          <a:p>
            <a:pPr marL="285750" indent="-285750">
              <a:buFont typeface="Wingdings" panose="05000000000000000000" pitchFamily="2" charset="2"/>
              <a:buChar char="§"/>
            </a:pPr>
            <a:r>
              <a:rPr lang="de-DE" dirty="0">
                <a:sym typeface="Wingdings" panose="05000000000000000000" pitchFamily="2" charset="2"/>
              </a:rPr>
              <a:t>Alle weiteren Aufgaben werden bearbeitet, indem Sie den Testpersonen das </a:t>
            </a:r>
            <a:r>
              <a:rPr lang="de-DE" dirty="0" err="1">
                <a:sym typeface="Wingdings" panose="05000000000000000000" pitchFamily="2" charset="2"/>
              </a:rPr>
              <a:t>Stimulusbuch</a:t>
            </a:r>
            <a:r>
              <a:rPr lang="de-DE" dirty="0">
                <a:sym typeface="Wingdings" panose="05000000000000000000" pitchFamily="2" charset="2"/>
              </a:rPr>
              <a:t> präsentieren und diese die Abbildungen anhand der Würfel nachbauen</a:t>
            </a:r>
          </a:p>
          <a:p>
            <a:pPr marL="285750" indent="-285750">
              <a:buFont typeface="Wingdings" panose="05000000000000000000" pitchFamily="2" charset="2"/>
              <a:buChar char="§"/>
            </a:pPr>
            <a:r>
              <a:rPr lang="de-DE" dirty="0">
                <a:sym typeface="Wingdings" panose="05000000000000000000" pitchFamily="2" charset="2"/>
              </a:rPr>
              <a:t>Nachgebautes Muster muss nicht eingetragen werden (Hilfestellung) </a:t>
            </a:r>
          </a:p>
          <a:p>
            <a:pPr marL="285750" indent="-285750">
              <a:buFont typeface="Wingdings" panose="05000000000000000000" pitchFamily="2" charset="2"/>
              <a:buChar char="§"/>
            </a:pPr>
            <a:r>
              <a:rPr lang="de-DE" dirty="0">
                <a:sym typeface="Wingdings" panose="05000000000000000000" pitchFamily="2" charset="2"/>
              </a:rPr>
              <a:t>Bearbeitungszeit in Sekunden eintragen</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836" y="0"/>
            <a:ext cx="5096593" cy="6517984"/>
          </a:xfrm>
          <a:prstGeom prst="rect">
            <a:avLst/>
          </a:prstGeom>
        </p:spPr>
      </p:pic>
    </p:spTree>
    <p:extLst>
      <p:ext uri="{BB962C8B-B14F-4D97-AF65-F5344CB8AC3E}">
        <p14:creationId xmlns:p14="http://schemas.microsoft.com/office/powerpoint/2010/main" val="3389388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Mosaik </a:t>
            </a:r>
            <a:r>
              <a:rPr lang="de-DE" dirty="0" err="1"/>
              <a:t>test</a:t>
            </a:r>
            <a:r>
              <a:rPr lang="de-DE" dirty="0"/>
              <a:t> (1) </a:t>
            </a:r>
          </a:p>
        </p:txBody>
      </p:sp>
      <p:sp>
        <p:nvSpPr>
          <p:cNvPr id="3" name="Inhaltsplatzhalter 2"/>
          <p:cNvSpPr>
            <a:spLocks noGrp="1"/>
          </p:cNvSpPr>
          <p:nvPr>
            <p:ph idx="1"/>
          </p:nvPr>
        </p:nvSpPr>
        <p:spPr>
          <a:xfrm>
            <a:off x="304798" y="1715956"/>
            <a:ext cx="5585639" cy="4599784"/>
          </a:xfrm>
        </p:spPr>
        <p:txBody>
          <a:bodyPr>
            <a:normAutofit fontScale="32500" lnSpcReduction="20000"/>
          </a:bodyPr>
          <a:lstStyle/>
          <a:p>
            <a:endParaRPr lang="de-DE" dirty="0"/>
          </a:p>
          <a:p>
            <a:pPr lvl="0">
              <a:buFont typeface="Wingdings" panose="05000000000000000000" pitchFamily="2" charset="2"/>
              <a:buChar char="Ø"/>
            </a:pPr>
            <a:r>
              <a:rPr lang="de-DE" sz="3200" dirty="0"/>
              <a:t>Bewertung </a:t>
            </a:r>
          </a:p>
          <a:p>
            <a:pPr lvl="0">
              <a:buFont typeface="Wingdings" panose="05000000000000000000" pitchFamily="2" charset="2"/>
              <a:buChar char="§"/>
            </a:pPr>
            <a:r>
              <a:rPr lang="de-DE" sz="3200" dirty="0"/>
              <a:t>Aufgaben 1-4</a:t>
            </a:r>
          </a:p>
          <a:p>
            <a:pPr lvl="1">
              <a:buFont typeface="Wingdings" panose="05000000000000000000" pitchFamily="2" charset="2"/>
              <a:buChar char="§"/>
            </a:pPr>
            <a:r>
              <a:rPr lang="de-DE" sz="3200" dirty="0"/>
              <a:t>2 Punkte </a:t>
            </a:r>
            <a:r>
              <a:rPr lang="de-DE" sz="3200" dirty="0">
                <a:sym typeface="Wingdings" panose="05000000000000000000" pitchFamily="2" charset="2"/>
              </a:rPr>
              <a:t> </a:t>
            </a:r>
            <a:r>
              <a:rPr lang="de-DE" sz="3200" dirty="0"/>
              <a:t>Muster wird im ersten Versuch richtig gelegt, ohne Drehungsfehler und innerhalb der Zeitgrenze </a:t>
            </a:r>
            <a:endParaRPr lang="de-DE" sz="3200" dirty="0">
              <a:sym typeface="Wingdings" panose="05000000000000000000" pitchFamily="2" charset="2"/>
            </a:endParaRPr>
          </a:p>
          <a:p>
            <a:pPr lvl="1">
              <a:buFont typeface="Wingdings" panose="05000000000000000000" pitchFamily="2" charset="2"/>
              <a:buChar char="§"/>
            </a:pPr>
            <a:r>
              <a:rPr lang="de-DE" sz="3200" dirty="0">
                <a:sym typeface="Wingdings" panose="05000000000000000000" pitchFamily="2" charset="2"/>
              </a:rPr>
              <a:t>1 Punkt  Muster wird im zweiten Versuch richtig gelegt, ohne Drehungsfehler und innerhalb der Zeitgrenze </a:t>
            </a:r>
          </a:p>
          <a:p>
            <a:pPr lvl="1">
              <a:buFont typeface="Wingdings" panose="05000000000000000000" pitchFamily="2" charset="2"/>
              <a:buChar char="§"/>
            </a:pPr>
            <a:r>
              <a:rPr lang="de-DE" sz="3200" dirty="0">
                <a:sym typeface="Wingdings" panose="05000000000000000000" pitchFamily="2" charset="2"/>
              </a:rPr>
              <a:t>0 Punkte  Muster wird weder im ersten noch im zweiten Versuch wichtig gelegt und/oder die Zeitgrenze wird überschritten </a:t>
            </a:r>
            <a:r>
              <a:rPr lang="de-DE" sz="3200" dirty="0"/>
              <a:t/>
            </a:r>
            <a:br>
              <a:rPr lang="de-DE" sz="3200" dirty="0"/>
            </a:br>
            <a:endParaRPr lang="de-DE" sz="3200" dirty="0"/>
          </a:p>
          <a:p>
            <a:pPr lvl="0">
              <a:buFont typeface="Wingdings" panose="05000000000000000000" pitchFamily="2" charset="2"/>
              <a:buChar char="§"/>
            </a:pPr>
            <a:r>
              <a:rPr lang="de-DE" sz="3200" dirty="0"/>
              <a:t>Aufgaben 5-8</a:t>
            </a:r>
          </a:p>
          <a:p>
            <a:pPr lvl="1">
              <a:buFont typeface="Wingdings" panose="05000000000000000000" pitchFamily="2" charset="2"/>
              <a:buChar char="§"/>
            </a:pPr>
            <a:r>
              <a:rPr lang="de-DE" sz="3200" dirty="0"/>
              <a:t>4 Punkte </a:t>
            </a:r>
            <a:r>
              <a:rPr lang="de-DE" sz="3200" dirty="0">
                <a:sym typeface="Wingdings" panose="05000000000000000000" pitchFamily="2" charset="2"/>
              </a:rPr>
              <a:t> </a:t>
            </a:r>
            <a:r>
              <a:rPr lang="de-DE" sz="3200" dirty="0"/>
              <a:t>Muster wird im ersten Versuch richtig gelegt, ohne Drehungsfehler und in der festgesetzten Zeit </a:t>
            </a:r>
            <a:endParaRPr lang="de-DE" sz="3200" dirty="0">
              <a:sym typeface="Wingdings" panose="05000000000000000000" pitchFamily="2" charset="2"/>
            </a:endParaRPr>
          </a:p>
          <a:p>
            <a:pPr lvl="1">
              <a:buFont typeface="Wingdings" panose="05000000000000000000" pitchFamily="2" charset="2"/>
              <a:buChar char="§"/>
            </a:pPr>
            <a:r>
              <a:rPr lang="de-DE" sz="3200" dirty="0">
                <a:sym typeface="Wingdings" panose="05000000000000000000" pitchFamily="2" charset="2"/>
              </a:rPr>
              <a:t>0 Punkte  Muster wird nicht richtig gelegt und/oder die Zeitgrenze wird überschritten </a:t>
            </a:r>
          </a:p>
          <a:p>
            <a:pPr lvl="1">
              <a:buFont typeface="Wingdings" panose="05000000000000000000" pitchFamily="2" charset="2"/>
              <a:buChar char="§"/>
            </a:pPr>
            <a:endParaRPr lang="de-DE" sz="3200" dirty="0">
              <a:sym typeface="Wingdings" panose="05000000000000000000" pitchFamily="2" charset="2"/>
            </a:endParaRPr>
          </a:p>
          <a:p>
            <a:pPr lvl="0">
              <a:buFont typeface="Wingdings" panose="05000000000000000000" pitchFamily="2" charset="2"/>
              <a:buChar char="§"/>
            </a:pPr>
            <a:r>
              <a:rPr lang="de-DE" sz="3200" dirty="0"/>
              <a:t>Aufgaben 9-15</a:t>
            </a:r>
          </a:p>
          <a:p>
            <a:pPr lvl="1">
              <a:buFont typeface="Wingdings" panose="05000000000000000000" pitchFamily="2" charset="2"/>
              <a:buChar char="§"/>
            </a:pPr>
            <a:r>
              <a:rPr lang="de-DE" sz="3200" dirty="0">
                <a:sym typeface="Wingdings" panose="05000000000000000000" pitchFamily="2" charset="2"/>
              </a:rPr>
              <a:t>4, 5, 6 oder 7 Punkte (in Abhängigkeit von der Bearbeitungszeit)  </a:t>
            </a:r>
            <a:r>
              <a:rPr lang="de-DE" sz="3200" dirty="0"/>
              <a:t>Muster wird im ersten Versuch richtig gelegt, ohne Drehungsfehler und in der festgesetzten Zeit </a:t>
            </a:r>
            <a:r>
              <a:rPr lang="de-DE" sz="3200" dirty="0">
                <a:sym typeface="Wingdings" panose="05000000000000000000" pitchFamily="2" charset="2"/>
              </a:rPr>
              <a:t/>
            </a:r>
            <a:br>
              <a:rPr lang="de-DE" sz="3200" dirty="0">
                <a:sym typeface="Wingdings" panose="05000000000000000000" pitchFamily="2" charset="2"/>
              </a:rPr>
            </a:br>
            <a:endParaRPr lang="de-DE" sz="3200" dirty="0">
              <a:sym typeface="Wingdings" panose="05000000000000000000" pitchFamily="2" charset="2"/>
            </a:endParaRPr>
          </a:p>
          <a:p>
            <a:pPr lvl="1">
              <a:buFont typeface="Wingdings" panose="05000000000000000000" pitchFamily="2" charset="2"/>
              <a:buChar char="§"/>
            </a:pPr>
            <a:r>
              <a:rPr lang="de-DE" sz="3200" dirty="0">
                <a:sym typeface="Wingdings" panose="05000000000000000000" pitchFamily="2" charset="2"/>
              </a:rPr>
              <a:t>0 Punkte  Muster wird nicht richtig gelegt und/oder die Zeitgrenze wird überschritten </a:t>
            </a:r>
          </a:p>
          <a:p>
            <a:pPr marL="285750" lvl="0" indent="-285750">
              <a:buFont typeface="Wingdings" panose="05000000000000000000" pitchFamily="2" charset="2"/>
              <a:buChar char="§"/>
            </a:pPr>
            <a:r>
              <a:rPr lang="de-DE" sz="3200" dirty="0">
                <a:sym typeface="Wingdings" panose="05000000000000000000" pitchFamily="2" charset="2"/>
              </a:rPr>
              <a:t>Eintragen der Rohwertsumme – Summe der Punktwerte </a:t>
            </a:r>
          </a:p>
          <a:p>
            <a:pPr marL="285750" lvl="0" indent="-285750">
              <a:buFont typeface="Wingdings" panose="05000000000000000000" pitchFamily="2" charset="2"/>
              <a:buChar char="§"/>
            </a:pPr>
            <a:r>
              <a:rPr lang="de-DE" sz="3200" dirty="0">
                <a:sym typeface="Wingdings" panose="05000000000000000000" pitchFamily="2" charset="2"/>
              </a:rPr>
              <a:t>Nachgebaute Muster müssen nicht eingetragen werden </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608" y="265588"/>
            <a:ext cx="5096593" cy="6517984"/>
          </a:xfrm>
          <a:prstGeom prst="rect">
            <a:avLst/>
          </a:prstGeom>
        </p:spPr>
      </p:pic>
    </p:spTree>
    <p:extLst>
      <p:ext uri="{BB962C8B-B14F-4D97-AF65-F5344CB8AC3E}">
        <p14:creationId xmlns:p14="http://schemas.microsoft.com/office/powerpoint/2010/main" val="88907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Mosaik </a:t>
            </a:r>
            <a:r>
              <a:rPr lang="de-DE" dirty="0" err="1"/>
              <a:t>test</a:t>
            </a:r>
            <a:r>
              <a:rPr lang="de-DE" dirty="0"/>
              <a:t> (1) </a:t>
            </a:r>
          </a:p>
        </p:txBody>
      </p:sp>
      <p:pic>
        <p:nvPicPr>
          <p:cNvPr id="8" name="Inhaltsplatzhalt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1387"/>
            <a:ext cx="4752753" cy="6476375"/>
          </a:xfr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3861" y="0"/>
            <a:ext cx="4617100" cy="6858000"/>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0961" y="414669"/>
            <a:ext cx="2978769" cy="4197616"/>
          </a:xfrm>
          <a:prstGeom prst="rect">
            <a:avLst/>
          </a:prstGeom>
        </p:spPr>
      </p:pic>
      <p:sp>
        <p:nvSpPr>
          <p:cNvPr id="12" name="Textfeld 11"/>
          <p:cNvSpPr txBox="1"/>
          <p:nvPr/>
        </p:nvSpPr>
        <p:spPr>
          <a:xfrm>
            <a:off x="138223" y="3551274"/>
            <a:ext cx="4444409" cy="369332"/>
          </a:xfrm>
          <a:prstGeom prst="rect">
            <a:avLst/>
          </a:prstGeom>
          <a:noFill/>
        </p:spPr>
        <p:txBody>
          <a:bodyPr wrap="square" rtlCol="0">
            <a:spAutoFit/>
          </a:bodyPr>
          <a:lstStyle/>
          <a:p>
            <a:r>
              <a:rPr lang="de-DE" dirty="0"/>
              <a:t>_________________________________</a:t>
            </a:r>
          </a:p>
        </p:txBody>
      </p:sp>
      <p:sp>
        <p:nvSpPr>
          <p:cNvPr id="14" name="Textfeld 13"/>
          <p:cNvSpPr txBox="1"/>
          <p:nvPr/>
        </p:nvSpPr>
        <p:spPr>
          <a:xfrm>
            <a:off x="135653" y="3666951"/>
            <a:ext cx="2636875" cy="369332"/>
          </a:xfrm>
          <a:prstGeom prst="rect">
            <a:avLst/>
          </a:prstGeom>
          <a:noFill/>
        </p:spPr>
        <p:txBody>
          <a:bodyPr wrap="square" rtlCol="0">
            <a:spAutoFit/>
          </a:bodyPr>
          <a:lstStyle/>
          <a:p>
            <a:r>
              <a:rPr lang="de-DE" dirty="0"/>
              <a:t>___________________</a:t>
            </a:r>
          </a:p>
        </p:txBody>
      </p:sp>
    </p:spTree>
    <p:extLst>
      <p:ext uri="{BB962C8B-B14F-4D97-AF65-F5344CB8AC3E}">
        <p14:creationId xmlns:p14="http://schemas.microsoft.com/office/powerpoint/2010/main" val="715168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Gemeinsamkeiten finden (2) </a:t>
            </a:r>
          </a:p>
        </p:txBody>
      </p:sp>
      <p:sp>
        <p:nvSpPr>
          <p:cNvPr id="3" name="Inhaltsplatzhalter 2"/>
          <p:cNvSpPr>
            <a:spLocks noGrp="1"/>
          </p:cNvSpPr>
          <p:nvPr>
            <p:ph idx="1"/>
          </p:nvPr>
        </p:nvSpPr>
        <p:spPr>
          <a:xfrm>
            <a:off x="581191" y="1876830"/>
            <a:ext cx="6074051" cy="4309285"/>
          </a:xfrm>
        </p:spPr>
        <p:txBody>
          <a:bodyPr>
            <a:normAutofit/>
          </a:bodyPr>
          <a:lstStyle/>
          <a:p>
            <a:pPr marL="285750" indent="-285750">
              <a:buFont typeface="Wingdings" panose="05000000000000000000" pitchFamily="2" charset="2"/>
              <a:buChar char="§"/>
            </a:pPr>
            <a:r>
              <a:rPr lang="de-DE" dirty="0"/>
              <a:t>Testperson werden zwei Wörter vorgegeben, die bekannte Gegenstände oder abstrakte Begriffe repräsentieren – Testperson soll Gemeinsamkeit der Begriffe nennen</a:t>
            </a:r>
          </a:p>
          <a:p>
            <a:pPr marL="285750" indent="-285750">
              <a:buFont typeface="Wingdings" panose="05000000000000000000" pitchFamily="2" charset="2"/>
              <a:buChar char="§"/>
            </a:pPr>
            <a:r>
              <a:rPr lang="de-DE" dirty="0"/>
              <a:t>Keine zusätzlichen Materialien </a:t>
            </a:r>
          </a:p>
          <a:p>
            <a:pPr marL="285750" indent="-285750">
              <a:buFont typeface="Wingdings" panose="05000000000000000000" pitchFamily="2" charset="2"/>
              <a:buChar char="§"/>
            </a:pPr>
            <a:r>
              <a:rPr lang="de-DE" dirty="0"/>
              <a:t>Wortwörtliches Vorlesen der Begriffe (Wiederholen der Begriffe erlaubt)</a:t>
            </a:r>
          </a:p>
          <a:p>
            <a:pPr marL="285750" indent="-285750">
              <a:buFont typeface="Wingdings" panose="05000000000000000000" pitchFamily="2" charset="2"/>
              <a:buChar char="§"/>
            </a:pPr>
            <a:r>
              <a:rPr lang="de-DE" dirty="0"/>
              <a:t>Bei eineindeutigen Antworten, oder Antworten die mit einem N gekennzeichnet sind </a:t>
            </a:r>
            <a:r>
              <a:rPr lang="de-DE" dirty="0">
                <a:sym typeface="Wingdings" panose="05000000000000000000" pitchFamily="2" charset="2"/>
              </a:rPr>
              <a:t> Nachfrage (N) sowie Protokollieren dieser </a:t>
            </a: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344" y="429715"/>
            <a:ext cx="4699295" cy="6128575"/>
          </a:xfrm>
          <a:prstGeom prst="rect">
            <a:avLst/>
          </a:prstGeom>
        </p:spPr>
      </p:pic>
    </p:spTree>
    <p:extLst>
      <p:ext uri="{BB962C8B-B14F-4D97-AF65-F5344CB8AC3E}">
        <p14:creationId xmlns:p14="http://schemas.microsoft.com/office/powerpoint/2010/main" val="2534833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Gemeinsamkeiten finden (2) </a:t>
            </a:r>
          </a:p>
        </p:txBody>
      </p:sp>
      <p:sp>
        <p:nvSpPr>
          <p:cNvPr id="3" name="Inhaltsplatzhalter 2"/>
          <p:cNvSpPr>
            <a:spLocks noGrp="1"/>
          </p:cNvSpPr>
          <p:nvPr>
            <p:ph idx="1"/>
          </p:nvPr>
        </p:nvSpPr>
        <p:spPr>
          <a:xfrm>
            <a:off x="581192" y="2249005"/>
            <a:ext cx="6074051" cy="4309285"/>
          </a:xfrm>
        </p:spPr>
        <p:txBody>
          <a:bodyPr>
            <a:normAutofit fontScale="92500" lnSpcReduction="10000"/>
          </a:bodyPr>
          <a:lstStyle/>
          <a:p>
            <a:pPr>
              <a:buFont typeface="Wingdings" panose="05000000000000000000" pitchFamily="2" charset="2"/>
              <a:buChar char="Ø"/>
            </a:pPr>
            <a:r>
              <a:rPr lang="de-DE" dirty="0"/>
              <a:t>Bewertung</a:t>
            </a:r>
          </a:p>
          <a:p>
            <a:pPr>
              <a:buFont typeface="Wingdings" panose="05000000000000000000" pitchFamily="2" charset="2"/>
              <a:buChar char="§"/>
            </a:pPr>
            <a:r>
              <a:rPr lang="de-DE" dirty="0"/>
              <a:t>Notieren Sie die Antwort der Testperson wortwörtlich</a:t>
            </a:r>
          </a:p>
          <a:p>
            <a:pPr>
              <a:buFont typeface="Wingdings" panose="05000000000000000000" pitchFamily="2" charset="2"/>
              <a:buChar char="§"/>
            </a:pPr>
            <a:r>
              <a:rPr lang="de-DE" dirty="0"/>
              <a:t>2 Punkte </a:t>
            </a:r>
            <a:r>
              <a:rPr lang="de-DE" dirty="0">
                <a:sym typeface="Wingdings" panose="05000000000000000000" pitchFamily="2" charset="2"/>
              </a:rPr>
              <a:t> Nennung eines wichtigen Klassifikationsmerkmals, das für beide Begriffe des Augenpaares wesentlich ist. z.B. </a:t>
            </a:r>
            <a:r>
              <a:rPr lang="de-DE" i="1" dirty="0">
                <a:sym typeface="Wingdings" panose="05000000000000000000" pitchFamily="2" charset="2"/>
              </a:rPr>
              <a:t>Ein Klavier und ein Schlagzeug sind beides Instrumente</a:t>
            </a:r>
          </a:p>
          <a:p>
            <a:pPr>
              <a:buFont typeface="Wingdings" panose="05000000000000000000" pitchFamily="2" charset="2"/>
              <a:buChar char="§"/>
            </a:pPr>
            <a:r>
              <a:rPr lang="de-DE" dirty="0">
                <a:sym typeface="Wingdings" panose="05000000000000000000" pitchFamily="2" charset="2"/>
              </a:rPr>
              <a:t>1 Punkt  Nennung eines wichtigen Klassifikationsmerkmals, das aber für beide Begriffe des Aufgabenpaare weniger zutreffend ist / Nennung einer weniger wichtigen/wesentlichen Gemeinsamkeit z.B. P</a:t>
            </a:r>
            <a:r>
              <a:rPr lang="de-DE" i="1" dirty="0">
                <a:sym typeface="Wingdings" panose="05000000000000000000" pitchFamily="2" charset="2"/>
              </a:rPr>
              <a:t>ferd und Tiger haben beide Schwänze </a:t>
            </a:r>
          </a:p>
          <a:p>
            <a:pPr>
              <a:buFont typeface="Wingdings" panose="05000000000000000000" pitchFamily="2" charset="2"/>
              <a:buChar char="§"/>
            </a:pPr>
            <a:r>
              <a:rPr lang="de-DE" dirty="0">
                <a:sym typeface="Wingdings" panose="05000000000000000000" pitchFamily="2" charset="2"/>
              </a:rPr>
              <a:t>0 Punkte  Nennung einer Eigenschaft, die für beide Begriffe des Augenpaares nicht wesentlich oder unspezifisch ist / Unterschiede / eindeutig falsche Antwort z.B.</a:t>
            </a:r>
            <a:r>
              <a:rPr lang="de-DE" i="1" dirty="0">
                <a:sym typeface="Wingdings" panose="05000000000000000000" pitchFamily="2" charset="2"/>
              </a:rPr>
              <a:t> man riecht mit einer Nase und schmeckt mit einer Zunge </a:t>
            </a:r>
          </a:p>
          <a:p>
            <a:pPr>
              <a:buFont typeface="Wingdings" panose="05000000000000000000" pitchFamily="2" charset="2"/>
              <a:buChar char="§"/>
            </a:pPr>
            <a:r>
              <a:rPr lang="de-DE" dirty="0">
                <a:sym typeface="Wingdings" panose="05000000000000000000" pitchFamily="2" charset="2"/>
              </a:rPr>
              <a:t>Eintragen der Rohwertsumme – Summe der Punktwerte </a:t>
            </a:r>
          </a:p>
          <a:p>
            <a:pPr marL="0" indent="0">
              <a:buNone/>
            </a:pPr>
            <a:endParaRPr lang="de-DE" i="1" dirty="0"/>
          </a:p>
          <a:p>
            <a:pPr>
              <a:buFont typeface="Wingdings" panose="05000000000000000000" pitchFamily="2" charset="2"/>
              <a:buChar char="§"/>
            </a:pPr>
            <a:endParaRPr lang="de-DE" dirty="0"/>
          </a:p>
          <a:p>
            <a:pPr>
              <a:buFont typeface="Wingdings" panose="05000000000000000000" pitchFamily="2" charset="2"/>
              <a:buChar char="§"/>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344" y="429715"/>
            <a:ext cx="4699295" cy="6128575"/>
          </a:xfrm>
          <a:prstGeom prst="rect">
            <a:avLst/>
          </a:prstGeom>
        </p:spPr>
      </p:pic>
    </p:spTree>
    <p:extLst>
      <p:ext uri="{BB962C8B-B14F-4D97-AF65-F5344CB8AC3E}">
        <p14:creationId xmlns:p14="http://schemas.microsoft.com/office/powerpoint/2010/main" val="4246818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Gemeinsamkeiten finden (2) </a:t>
            </a:r>
          </a:p>
        </p:txBody>
      </p:sp>
      <p:sp>
        <p:nvSpPr>
          <p:cNvPr id="3" name="Inhaltsplatzhalter 2"/>
          <p:cNvSpPr>
            <a:spLocks noGrp="1"/>
          </p:cNvSpPr>
          <p:nvPr>
            <p:ph idx="1"/>
          </p:nvPr>
        </p:nvSpPr>
        <p:spPr>
          <a:xfrm>
            <a:off x="581191" y="1876830"/>
            <a:ext cx="6074051" cy="4309285"/>
          </a:xfrm>
        </p:spPr>
        <p:txBody>
          <a:bodyPr>
            <a:normAutofit/>
          </a:bodyPr>
          <a:lstStyle/>
          <a:p>
            <a:pPr>
              <a:buFont typeface="Wingdings" panose="05000000000000000000" pitchFamily="2" charset="2"/>
              <a:buChar char="Ø"/>
            </a:pPr>
            <a:r>
              <a:rPr lang="de-DE" dirty="0"/>
              <a:t>Bewertung</a:t>
            </a:r>
          </a:p>
          <a:p>
            <a:pPr>
              <a:buFont typeface="Wingdings" panose="05000000000000000000" pitchFamily="2" charset="2"/>
              <a:buChar char="§"/>
            </a:pPr>
            <a:r>
              <a:rPr lang="de-DE" dirty="0"/>
              <a:t>Für jedes Aufgabe im Manual:</a:t>
            </a:r>
          </a:p>
          <a:p>
            <a:pPr>
              <a:buFont typeface="Wingdings" panose="05000000000000000000" pitchFamily="2" charset="2"/>
              <a:buChar char="§"/>
            </a:pPr>
            <a:endParaRPr lang="de-DE" i="1" dirty="0"/>
          </a:p>
          <a:p>
            <a:pPr>
              <a:buFont typeface="Wingdings" panose="05000000000000000000" pitchFamily="2" charset="2"/>
              <a:buChar char="§"/>
            </a:pPr>
            <a:endParaRPr lang="de-DE" dirty="0"/>
          </a:p>
          <a:p>
            <a:pPr>
              <a:buFont typeface="Wingdings" panose="05000000000000000000" pitchFamily="2" charset="2"/>
              <a:buChar char="§"/>
            </a:pPr>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229" y="83651"/>
            <a:ext cx="6115904" cy="6477904"/>
          </a:xfrm>
          <a:prstGeom prst="rect">
            <a:avLst/>
          </a:prstGeom>
        </p:spPr>
      </p:pic>
    </p:spTree>
    <p:extLst>
      <p:ext uri="{BB962C8B-B14F-4D97-AF65-F5344CB8AC3E}">
        <p14:creationId xmlns:p14="http://schemas.microsoft.com/office/powerpoint/2010/main" val="1459696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Zahlen nachsprechen (3) </a:t>
            </a:r>
          </a:p>
        </p:txBody>
      </p:sp>
      <p:sp>
        <p:nvSpPr>
          <p:cNvPr id="3" name="Inhaltsplatzhalter 2"/>
          <p:cNvSpPr>
            <a:spLocks noGrp="1"/>
          </p:cNvSpPr>
          <p:nvPr>
            <p:ph idx="1"/>
          </p:nvPr>
        </p:nvSpPr>
        <p:spPr>
          <a:xfrm>
            <a:off x="581192" y="1876830"/>
            <a:ext cx="4373986" cy="4367216"/>
          </a:xfrm>
        </p:spPr>
        <p:txBody>
          <a:bodyPr>
            <a:normAutofit/>
          </a:bodyPr>
          <a:lstStyle/>
          <a:p>
            <a:pPr marL="285750" indent="-285750">
              <a:buFont typeface="Wingdings" panose="05000000000000000000" pitchFamily="2" charset="2"/>
              <a:buChar char="§"/>
            </a:pPr>
            <a:r>
              <a:rPr lang="de-DE" dirty="0"/>
              <a:t>Testperson soll vorgelesene Zahlen wiederholen – Dabei gibt es drei verschiedene Aufgabentypen: </a:t>
            </a:r>
            <a:r>
              <a:rPr lang="de-DE" i="1" dirty="0"/>
              <a:t>Zahlen nachsprechen vorwärts, Zahlen nachsprechen rückwärts und Zahlen nachsprechen sequentiell </a:t>
            </a:r>
          </a:p>
          <a:p>
            <a:pPr marL="285750" indent="-285750">
              <a:buFont typeface="Wingdings" panose="05000000000000000000" pitchFamily="2" charset="2"/>
              <a:buChar char="§"/>
            </a:pPr>
            <a:r>
              <a:rPr lang="de-DE" i="1" dirty="0"/>
              <a:t>Zahlen nachsprechen vorwärts </a:t>
            </a:r>
            <a:r>
              <a:rPr lang="de-DE" dirty="0">
                <a:sym typeface="Wingdings" panose="05000000000000000000" pitchFamily="2" charset="2"/>
              </a:rPr>
              <a:t> Testperson soll die Zahlen in der gleichen Reihenfolge wiederholen</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071" y="1785624"/>
            <a:ext cx="6077798" cy="4172532"/>
          </a:xfrm>
          <a:prstGeom prst="rect">
            <a:avLst/>
          </a:prstGeom>
        </p:spPr>
      </p:pic>
    </p:spTree>
    <p:extLst>
      <p:ext uri="{BB962C8B-B14F-4D97-AF65-F5344CB8AC3E}">
        <p14:creationId xmlns:p14="http://schemas.microsoft.com/office/powerpoint/2010/main" val="3836824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Hintergrund der Testbatterie</a:t>
            </a:r>
          </a:p>
        </p:txBody>
      </p:sp>
      <p:sp>
        <p:nvSpPr>
          <p:cNvPr id="3" name="Inhaltsplatzhalter 2"/>
          <p:cNvSpPr>
            <a:spLocks noGrp="1"/>
          </p:cNvSpPr>
          <p:nvPr>
            <p:ph idx="1"/>
          </p:nvPr>
        </p:nvSpPr>
        <p:spPr>
          <a:xfrm>
            <a:off x="581192" y="2180496"/>
            <a:ext cx="6078225" cy="4291914"/>
          </a:xfrm>
        </p:spPr>
        <p:txBody>
          <a:bodyPr/>
          <a:lstStyle/>
          <a:p>
            <a:r>
              <a:rPr lang="de-DE" dirty="0"/>
              <a:t>Weltweit am häufigsten eingesetzte Intelligenztest für Jugendliche und Erwachsene im Altersbereich 16-89</a:t>
            </a:r>
          </a:p>
          <a:p>
            <a:r>
              <a:rPr lang="de-DE" dirty="0"/>
              <a:t>Schließt an den WISC-IV (Altersbereich 6-16)</a:t>
            </a:r>
          </a:p>
          <a:p>
            <a:r>
              <a:rPr lang="de-DE" dirty="0"/>
              <a:t>Durchführungszeit ca. 90 Minuten (Abhängig von Alter und Leistungsbereich)</a:t>
            </a:r>
          </a:p>
          <a:p>
            <a:r>
              <a:rPr lang="de-DE" dirty="0"/>
              <a:t>Durchführung von 10 oder 11 Untertests</a:t>
            </a:r>
            <a:endParaRPr lang="en-US" dirty="0"/>
          </a:p>
          <a:p>
            <a:pPr marL="0" indent="0">
              <a:buNone/>
            </a:pPr>
            <a:endParaRPr lang="de-DE" dirty="0"/>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1224" y="1918825"/>
            <a:ext cx="3829584" cy="4553585"/>
          </a:xfrm>
          <a:prstGeom prst="rect">
            <a:avLst/>
          </a:prstGeom>
        </p:spPr>
      </p:pic>
    </p:spTree>
    <p:extLst>
      <p:ext uri="{BB962C8B-B14F-4D97-AF65-F5344CB8AC3E}">
        <p14:creationId xmlns:p14="http://schemas.microsoft.com/office/powerpoint/2010/main" val="994485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Zahlen nachsprechen (3) </a:t>
            </a:r>
          </a:p>
        </p:txBody>
      </p:sp>
      <p:sp>
        <p:nvSpPr>
          <p:cNvPr id="3" name="Inhaltsplatzhalter 2"/>
          <p:cNvSpPr>
            <a:spLocks noGrp="1"/>
          </p:cNvSpPr>
          <p:nvPr>
            <p:ph idx="1"/>
          </p:nvPr>
        </p:nvSpPr>
        <p:spPr>
          <a:xfrm>
            <a:off x="581192" y="1876830"/>
            <a:ext cx="3921139" cy="4236587"/>
          </a:xfrm>
        </p:spPr>
        <p:txBody>
          <a:bodyPr>
            <a:normAutofit fontScale="85000" lnSpcReduction="20000"/>
          </a:bodyPr>
          <a:lstStyle/>
          <a:p>
            <a:pPr marL="285750" indent="-285750">
              <a:buFont typeface="Wingdings" panose="05000000000000000000" pitchFamily="2" charset="2"/>
              <a:buChar char="§"/>
            </a:pPr>
            <a:r>
              <a:rPr lang="de-DE" dirty="0"/>
              <a:t>Testperson soll vorgelesene Zahlen wiederholen – Dabei gibt es drei verschiedene Aufgabentypen: </a:t>
            </a:r>
            <a:r>
              <a:rPr lang="de-DE" i="1" dirty="0"/>
              <a:t>Zahlen nachsprechen vorwärts, Zahlen nachsprechen rückwärts und Zahlen nachsprechen sequentiell </a:t>
            </a:r>
          </a:p>
          <a:p>
            <a:pPr marL="285750" indent="-285750">
              <a:buFont typeface="Wingdings" panose="05000000000000000000" pitchFamily="2" charset="2"/>
              <a:buChar char="§"/>
            </a:pPr>
            <a:r>
              <a:rPr lang="de-DE" i="1" dirty="0"/>
              <a:t>Zahlen nachsprechen vorwärts </a:t>
            </a:r>
            <a:r>
              <a:rPr lang="de-DE" dirty="0">
                <a:sym typeface="Wingdings" panose="05000000000000000000" pitchFamily="2" charset="2"/>
              </a:rPr>
              <a:t> Testperson soll die Zahlen in der gleichen Reihenfolge wiederholen</a:t>
            </a:r>
          </a:p>
          <a:p>
            <a:pPr marL="285750" indent="-285750">
              <a:buFont typeface="Wingdings" panose="05000000000000000000" pitchFamily="2" charset="2"/>
              <a:buChar char="§"/>
            </a:pPr>
            <a:r>
              <a:rPr lang="de-DE" i="1" dirty="0">
                <a:sym typeface="Wingdings" panose="05000000000000000000" pitchFamily="2" charset="2"/>
              </a:rPr>
              <a:t>Zahlen nachsprechen rückwärts </a:t>
            </a:r>
            <a:r>
              <a:rPr lang="de-DE" dirty="0">
                <a:sym typeface="Wingdings" panose="05000000000000000000" pitchFamily="2" charset="2"/>
              </a:rPr>
              <a:t> Testperson soll die Zahlen in umgekehrter Reihenfolge wiederholen </a:t>
            </a:r>
          </a:p>
          <a:p>
            <a:pPr marL="285750" indent="-285750">
              <a:buFont typeface="Wingdings" panose="05000000000000000000" pitchFamily="2" charset="2"/>
              <a:buChar char="§"/>
            </a:pPr>
            <a:r>
              <a:rPr lang="de-DE" i="1" dirty="0">
                <a:sym typeface="Wingdings" panose="05000000000000000000" pitchFamily="2" charset="2"/>
              </a:rPr>
              <a:t>Zahlen nachsprechen sequentiell </a:t>
            </a:r>
            <a:r>
              <a:rPr lang="de-DE" dirty="0">
                <a:sym typeface="Wingdings" panose="05000000000000000000" pitchFamily="2" charset="2"/>
              </a:rPr>
              <a:t> Testperson soll die Zahlen in aufsteigender Reihenfolge wiedergeben </a:t>
            </a:r>
            <a:endParaRPr lang="de-DE" dirty="0"/>
          </a:p>
          <a:p>
            <a:pPr marL="285750" indent="-285750">
              <a:buFont typeface="Wingdings" panose="05000000000000000000" pitchFamily="2" charset="2"/>
              <a:buChar char="§"/>
            </a:pPr>
            <a:r>
              <a:rPr lang="de-DE" dirty="0"/>
              <a:t>Keine zusätzlichen Materialien </a:t>
            </a:r>
          </a:p>
          <a:p>
            <a:pPr marL="285750" indent="-285750">
              <a:buFont typeface="Wingdings" panose="05000000000000000000" pitchFamily="2" charset="2"/>
              <a:buChar char="§"/>
            </a:pPr>
            <a:r>
              <a:rPr lang="de-DE" dirty="0"/>
              <a:t>Es werden immer alle Aufgabentypen durchgeführt </a:t>
            </a:r>
            <a:r>
              <a:rPr lang="de-DE" dirty="0">
                <a:sym typeface="Wingdings" panose="05000000000000000000" pitchFamily="2" charset="2"/>
              </a:rPr>
              <a:t> Abbruch gilt für die einzelnen Aufgabentypen nicht generell für „Zahlen nachsprechen“ </a:t>
            </a:r>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955" y="437621"/>
            <a:ext cx="4752033" cy="2878418"/>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028" y="3316039"/>
            <a:ext cx="4639780" cy="3238952"/>
          </a:xfrm>
          <a:prstGeom prst="rect">
            <a:avLst/>
          </a:prstGeom>
        </p:spPr>
      </p:pic>
    </p:spTree>
    <p:extLst>
      <p:ext uri="{BB962C8B-B14F-4D97-AF65-F5344CB8AC3E}">
        <p14:creationId xmlns:p14="http://schemas.microsoft.com/office/powerpoint/2010/main" val="4175421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Zahlen nachsprechen (3) </a:t>
            </a:r>
          </a:p>
        </p:txBody>
      </p:sp>
      <p:sp>
        <p:nvSpPr>
          <p:cNvPr id="3" name="Inhaltsplatzhalter 2"/>
          <p:cNvSpPr>
            <a:spLocks noGrp="1"/>
          </p:cNvSpPr>
          <p:nvPr>
            <p:ph idx="1"/>
          </p:nvPr>
        </p:nvSpPr>
        <p:spPr>
          <a:xfrm>
            <a:off x="581192" y="1876830"/>
            <a:ext cx="3921139" cy="4236587"/>
          </a:xfrm>
        </p:spPr>
        <p:txBody>
          <a:bodyPr>
            <a:normAutofit/>
          </a:bodyPr>
          <a:lstStyle/>
          <a:p>
            <a:pPr>
              <a:buFont typeface="Wingdings" panose="05000000000000000000" pitchFamily="2" charset="2"/>
              <a:buChar char="Ø"/>
            </a:pPr>
            <a:r>
              <a:rPr lang="de-DE" dirty="0"/>
              <a:t>Bewertung </a:t>
            </a:r>
          </a:p>
          <a:p>
            <a:pPr>
              <a:buFont typeface="Wingdings" panose="05000000000000000000" pitchFamily="2" charset="2"/>
              <a:buChar char="§"/>
            </a:pPr>
            <a:r>
              <a:rPr lang="de-DE" dirty="0"/>
              <a:t>1 Punkt </a:t>
            </a:r>
            <a:r>
              <a:rPr lang="de-DE" dirty="0">
                <a:sym typeface="Wingdings" panose="05000000000000000000" pitchFamily="2" charset="2"/>
              </a:rPr>
              <a:t> Vollständig richtige Antwort</a:t>
            </a:r>
          </a:p>
          <a:p>
            <a:pPr>
              <a:buFont typeface="Wingdings" panose="05000000000000000000" pitchFamily="2" charset="2"/>
              <a:buChar char="§"/>
            </a:pPr>
            <a:r>
              <a:rPr lang="de-DE" dirty="0">
                <a:sym typeface="Wingdings" panose="05000000000000000000" pitchFamily="2" charset="2"/>
              </a:rPr>
              <a:t>0 Punkte  Falsche Antwort / Keine Antwort / </a:t>
            </a:r>
            <a:r>
              <a:rPr lang="de-DE" u="sng" dirty="0">
                <a:sym typeface="Wingdings" panose="05000000000000000000" pitchFamily="2" charset="2"/>
              </a:rPr>
              <a:t>Zeitrahmen von 30 Sekunden wird überschritten </a:t>
            </a:r>
          </a:p>
          <a:p>
            <a:pPr>
              <a:buFont typeface="Wingdings" panose="05000000000000000000" pitchFamily="2" charset="2"/>
              <a:buChar char="§"/>
            </a:pPr>
            <a:r>
              <a:rPr lang="de-DE" dirty="0">
                <a:sym typeface="Wingdings" panose="05000000000000000000" pitchFamily="2" charset="2"/>
              </a:rPr>
              <a:t>Punktwert für die Aufgabe ist die Summe der Punkte für beide Versuche der Aufgabe</a:t>
            </a:r>
          </a:p>
          <a:p>
            <a:pPr>
              <a:buFont typeface="Wingdings" panose="05000000000000000000" pitchFamily="2" charset="2"/>
              <a:buChar char="§"/>
            </a:pPr>
            <a:r>
              <a:rPr lang="de-DE" dirty="0">
                <a:sym typeface="Wingdings" panose="05000000000000000000" pitchFamily="2" charset="2"/>
              </a:rPr>
              <a:t>Gesamtrohwert Zahlen nachsprechen: Summe der drei Rohwertpunkte aus den Bereichen </a:t>
            </a:r>
            <a:r>
              <a:rPr lang="de-DE" i="1" dirty="0">
                <a:sym typeface="Wingdings" panose="05000000000000000000" pitchFamily="2" charset="2"/>
              </a:rPr>
              <a:t>vorwärts, rückwärts, sequentiell </a:t>
            </a:r>
            <a:endParaRPr lang="de-DE" i="1"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955" y="437621"/>
            <a:ext cx="4752033" cy="2878418"/>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028" y="3316039"/>
            <a:ext cx="4639780" cy="3238952"/>
          </a:xfrm>
          <a:prstGeom prst="rect">
            <a:avLst/>
          </a:prstGeom>
        </p:spPr>
      </p:pic>
    </p:spTree>
    <p:extLst>
      <p:ext uri="{BB962C8B-B14F-4D97-AF65-F5344CB8AC3E}">
        <p14:creationId xmlns:p14="http://schemas.microsoft.com/office/powerpoint/2010/main" val="3399383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Matrizen-test (4) </a:t>
            </a:r>
          </a:p>
        </p:txBody>
      </p:sp>
      <p:sp>
        <p:nvSpPr>
          <p:cNvPr id="3" name="Inhaltsplatzhalter 2"/>
          <p:cNvSpPr>
            <a:spLocks noGrp="1"/>
          </p:cNvSpPr>
          <p:nvPr>
            <p:ph idx="1"/>
          </p:nvPr>
        </p:nvSpPr>
        <p:spPr>
          <a:xfrm>
            <a:off x="465255" y="2277750"/>
            <a:ext cx="5108408" cy="2988517"/>
          </a:xfrm>
        </p:spPr>
        <p:txBody>
          <a:bodyPr>
            <a:normAutofit lnSpcReduction="10000"/>
          </a:bodyPr>
          <a:lstStyle/>
          <a:p>
            <a:pPr marL="285750" indent="-285750">
              <a:buFont typeface="Wingdings" panose="05000000000000000000" pitchFamily="2" charset="2"/>
              <a:buChar char="§"/>
            </a:pPr>
            <a:r>
              <a:rPr lang="de-DE" dirty="0"/>
              <a:t>Testperson wird ein unvollständiges Muster vorgelegt und hat die Aufgabe, aus fünf Antwortmöglichkeiten den fehlenden Teil des Musters auszuwählen</a:t>
            </a:r>
          </a:p>
          <a:p>
            <a:pPr marL="285750" indent="-285750">
              <a:buFont typeface="Wingdings" panose="05000000000000000000" pitchFamily="2" charset="2"/>
              <a:buChar char="§"/>
            </a:pPr>
            <a:r>
              <a:rPr lang="de-DE" dirty="0">
                <a:sym typeface="Wingdings" panose="05000000000000000000" pitchFamily="2" charset="2"/>
              </a:rPr>
              <a:t>Benötige Materialien: Stimulusbuch1 </a:t>
            </a:r>
          </a:p>
          <a:p>
            <a:pPr marL="285750" indent="-285750">
              <a:buFont typeface="Wingdings" panose="05000000000000000000" pitchFamily="2" charset="2"/>
              <a:buChar char="§"/>
            </a:pPr>
            <a:r>
              <a:rPr lang="de-DE" dirty="0">
                <a:sym typeface="Wingdings" panose="05000000000000000000" pitchFamily="2" charset="2"/>
              </a:rPr>
              <a:t>Testperson kann die Antwort zeigen oder benennen (Nummer) </a:t>
            </a:r>
          </a:p>
          <a:p>
            <a:pPr marL="285750" indent="-285750">
              <a:buFont typeface="Wingdings" panose="05000000000000000000" pitchFamily="2" charset="2"/>
              <a:buChar char="§"/>
            </a:pPr>
            <a:r>
              <a:rPr lang="de-DE" dirty="0">
                <a:sym typeface="Wingdings" panose="05000000000000000000" pitchFamily="2" charset="2"/>
              </a:rPr>
              <a:t>Nach 30 Sekunden </a:t>
            </a:r>
            <a:r>
              <a:rPr lang="de-DE" dirty="0"/>
              <a:t>„Haben Sie schon eine Antwort?“</a:t>
            </a:r>
          </a:p>
          <a:p>
            <a:pPr marL="0" indent="0">
              <a:buNone/>
            </a:pPr>
            <a:endParaRPr lang="de-DE" dirty="0">
              <a:sym typeface="Wingdings" panose="05000000000000000000" pitchFamily="2" charset="2"/>
            </a:endParaRPr>
          </a:p>
          <a:p>
            <a:pPr marL="285750" indent="-285750">
              <a:buFont typeface="Wingdings" panose="05000000000000000000" pitchFamily="2" charset="2"/>
              <a:buChar char="§"/>
            </a:pPr>
            <a:endParaRPr lang="de-DE" dirty="0">
              <a:sym typeface="Wingdings" panose="05000000000000000000" pitchFamily="2" charset="2"/>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209" y="1785768"/>
            <a:ext cx="6525536" cy="3972479"/>
          </a:xfrm>
          <a:prstGeom prst="rect">
            <a:avLst/>
          </a:prstGeom>
        </p:spPr>
      </p:pic>
      <p:pic>
        <p:nvPicPr>
          <p:cNvPr id="6" name="Grafik 5">
            <a:extLst>
              <a:ext uri="{FF2B5EF4-FFF2-40B4-BE49-F238E27FC236}">
                <a16:creationId xmlns:a16="http://schemas.microsoft.com/office/drawing/2014/main" id="{057B1703-5A41-3347-995E-D3F910AB63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1114" y="4760794"/>
            <a:ext cx="2818355" cy="1994905"/>
          </a:xfrm>
          <a:prstGeom prst="rect">
            <a:avLst/>
          </a:prstGeom>
        </p:spPr>
      </p:pic>
    </p:spTree>
    <p:extLst>
      <p:ext uri="{BB962C8B-B14F-4D97-AF65-F5344CB8AC3E}">
        <p14:creationId xmlns:p14="http://schemas.microsoft.com/office/powerpoint/2010/main" val="4044841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Matrizen-test (4) </a:t>
            </a:r>
          </a:p>
        </p:txBody>
      </p:sp>
      <p:sp>
        <p:nvSpPr>
          <p:cNvPr id="3" name="Inhaltsplatzhalter 2"/>
          <p:cNvSpPr>
            <a:spLocks noGrp="1"/>
          </p:cNvSpPr>
          <p:nvPr>
            <p:ph idx="1"/>
          </p:nvPr>
        </p:nvSpPr>
        <p:spPr>
          <a:xfrm>
            <a:off x="581192" y="1876830"/>
            <a:ext cx="4373986" cy="4367216"/>
          </a:xfrm>
        </p:spPr>
        <p:txBody>
          <a:bodyPr>
            <a:normAutofit/>
          </a:bodyPr>
          <a:lstStyle/>
          <a:p>
            <a:pPr>
              <a:buFont typeface="Wingdings" panose="05000000000000000000" pitchFamily="2" charset="2"/>
              <a:buChar char="Ø"/>
            </a:pPr>
            <a:r>
              <a:rPr lang="de-DE" dirty="0">
                <a:sym typeface="Wingdings" panose="05000000000000000000" pitchFamily="2" charset="2"/>
              </a:rPr>
              <a:t>Bewertung </a:t>
            </a:r>
          </a:p>
          <a:p>
            <a:pPr>
              <a:buFont typeface="Wingdings" panose="05000000000000000000" pitchFamily="2" charset="2"/>
              <a:buChar char="§"/>
            </a:pPr>
            <a:r>
              <a:rPr lang="de-DE" dirty="0">
                <a:sym typeface="Wingdings" panose="05000000000000000000" pitchFamily="2" charset="2"/>
              </a:rPr>
              <a:t>1 Punkt  Richtige Antwort (Auf dem Protokollbogen fett gedruckt) </a:t>
            </a:r>
          </a:p>
          <a:p>
            <a:pPr>
              <a:buFont typeface="Wingdings" panose="05000000000000000000" pitchFamily="2" charset="2"/>
              <a:buChar char="§"/>
            </a:pPr>
            <a:r>
              <a:rPr lang="de-DE" dirty="0">
                <a:sym typeface="Wingdings" panose="05000000000000000000" pitchFamily="2" charset="2"/>
              </a:rPr>
              <a:t>0 Punkte  Falsche Antwort / Keine Antwort </a:t>
            </a:r>
          </a:p>
          <a:p>
            <a:pPr>
              <a:buFont typeface="Wingdings" panose="05000000000000000000" pitchFamily="2" charset="2"/>
              <a:buChar char="§"/>
            </a:pPr>
            <a:r>
              <a:rPr lang="de-DE" dirty="0">
                <a:sym typeface="Wingdings" panose="05000000000000000000" pitchFamily="2" charset="2"/>
              </a:rPr>
              <a:t>Eintragen der Rohwertsumme – Summe der Punktwerte </a:t>
            </a:r>
          </a:p>
          <a:p>
            <a:pPr marL="0" indent="0">
              <a:buNone/>
            </a:pPr>
            <a:endParaRPr lang="de-DE" dirty="0">
              <a:sym typeface="Wingdings" panose="05000000000000000000" pitchFamily="2" charset="2"/>
            </a:endParaRPr>
          </a:p>
          <a:p>
            <a:pPr marL="285750" indent="-285750">
              <a:buFont typeface="Wingdings" panose="05000000000000000000" pitchFamily="2" charset="2"/>
              <a:buChar char="§"/>
            </a:pPr>
            <a:endParaRPr lang="de-DE" dirty="0">
              <a:sym typeface="Wingdings" panose="05000000000000000000" pitchFamily="2" charset="2"/>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7444" y="2183365"/>
            <a:ext cx="6525536" cy="3972479"/>
          </a:xfrm>
          <a:prstGeom prst="rect">
            <a:avLst/>
          </a:prstGeom>
        </p:spPr>
      </p:pic>
    </p:spTree>
    <p:extLst>
      <p:ext uri="{BB962C8B-B14F-4D97-AF65-F5344CB8AC3E}">
        <p14:creationId xmlns:p14="http://schemas.microsoft.com/office/powerpoint/2010/main" val="3223291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Wortschatz-Test (5) </a:t>
            </a:r>
          </a:p>
        </p:txBody>
      </p:sp>
      <p:sp>
        <p:nvSpPr>
          <p:cNvPr id="3" name="Inhaltsplatzhalter 2"/>
          <p:cNvSpPr>
            <a:spLocks noGrp="1"/>
          </p:cNvSpPr>
          <p:nvPr>
            <p:ph idx="1"/>
          </p:nvPr>
        </p:nvSpPr>
        <p:spPr>
          <a:xfrm>
            <a:off x="659570" y="2029097"/>
            <a:ext cx="6037322" cy="4472219"/>
          </a:xfrm>
        </p:spPr>
        <p:txBody>
          <a:bodyPr>
            <a:normAutofit fontScale="85000" lnSpcReduction="20000"/>
          </a:bodyPr>
          <a:lstStyle/>
          <a:p>
            <a:pPr marL="285750" indent="-285750">
              <a:buFont typeface="Wingdings" panose="05000000000000000000" pitchFamily="2" charset="2"/>
              <a:buChar char="§"/>
            </a:pPr>
            <a:r>
              <a:rPr lang="de-DE" dirty="0"/>
              <a:t>Testpersonen benennen abgebildete Objekte und/oder definieren die Bedeutung von Wörtern</a:t>
            </a:r>
          </a:p>
          <a:p>
            <a:pPr marL="285750" indent="-285750">
              <a:buFont typeface="Wingdings" panose="05000000000000000000" pitchFamily="2" charset="2"/>
              <a:buChar char="§"/>
            </a:pPr>
            <a:r>
              <a:rPr lang="de-DE" dirty="0"/>
              <a:t>Benötigte Materialien: Stimulus-Buch1 </a:t>
            </a:r>
          </a:p>
          <a:p>
            <a:pPr marL="285750" indent="-285750">
              <a:buFont typeface="Wingdings" panose="05000000000000000000" pitchFamily="2" charset="2"/>
              <a:buChar char="§"/>
            </a:pPr>
            <a:r>
              <a:rPr lang="de-DE" dirty="0"/>
              <a:t>Wortwörtliches Protokollieren der Antworten </a:t>
            </a:r>
          </a:p>
          <a:p>
            <a:pPr marL="285750" indent="-285750">
              <a:buFont typeface="Wingdings" panose="05000000000000000000" pitchFamily="2" charset="2"/>
              <a:buChar char="§"/>
            </a:pPr>
            <a:endParaRPr lang="de-DE" dirty="0"/>
          </a:p>
          <a:p>
            <a:pPr>
              <a:buFont typeface="Wingdings" panose="05000000000000000000" pitchFamily="2" charset="2"/>
              <a:buChar char="Ø"/>
            </a:pPr>
            <a:r>
              <a:rPr lang="de-DE" dirty="0">
                <a:sym typeface="Wingdings" panose="05000000000000000000" pitchFamily="2" charset="2"/>
              </a:rPr>
              <a:t>Im Rahmen der Bewertung gilt allgemein:  Antwort ist richtig, wenn aus dieser hervorgeht, dass die Testperson die Bedeutung des erfragten Wortes erkannt hat, unabhängig davon, wie geschickt und klar ihre Antwort ausformuliert ist. Es werden keine Punkte abgezogen, wenn Schwierigkeiten mit der Aussprache/Artikulation bestehen </a:t>
            </a:r>
            <a:endParaRPr lang="de-DE" dirty="0"/>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r>
              <a:rPr lang="de-DE" dirty="0"/>
              <a:t>Aufgaben 1-3 </a:t>
            </a:r>
          </a:p>
          <a:p>
            <a:pPr marL="609750" lvl="1" indent="-285750">
              <a:buFont typeface="Wingdings" panose="05000000000000000000" pitchFamily="2" charset="2"/>
              <a:buChar char="§"/>
            </a:pPr>
            <a:r>
              <a:rPr lang="de-DE" dirty="0"/>
              <a:t>Durchführung anhand von Bildern </a:t>
            </a:r>
          </a:p>
          <a:p>
            <a:pPr lvl="1">
              <a:buFont typeface="Wingdings" panose="05000000000000000000" pitchFamily="2" charset="2"/>
              <a:buChar char="Ø"/>
            </a:pPr>
            <a:r>
              <a:rPr lang="de-DE" dirty="0"/>
              <a:t>Bewertung Aufgaben 1-3</a:t>
            </a:r>
          </a:p>
          <a:p>
            <a:pPr lvl="1">
              <a:buFont typeface="Wingdings" panose="05000000000000000000" pitchFamily="2" charset="2"/>
              <a:buChar char="§"/>
            </a:pPr>
            <a:r>
              <a:rPr lang="de-DE" dirty="0"/>
              <a:t>1 Punkt </a:t>
            </a:r>
            <a:r>
              <a:rPr lang="de-DE" dirty="0">
                <a:sym typeface="Wingdings" panose="05000000000000000000" pitchFamily="2" charset="2"/>
              </a:rPr>
              <a:t> </a:t>
            </a:r>
            <a:r>
              <a:rPr lang="de-DE" dirty="0"/>
              <a:t>Richtige Antwort </a:t>
            </a:r>
          </a:p>
          <a:p>
            <a:pPr lvl="1">
              <a:buFont typeface="Wingdings" panose="05000000000000000000" pitchFamily="2" charset="2"/>
              <a:buChar char="§"/>
            </a:pPr>
            <a:r>
              <a:rPr lang="de-DE" dirty="0">
                <a:sym typeface="Wingdings" panose="05000000000000000000" pitchFamily="2" charset="2"/>
              </a:rPr>
              <a:t>0 Punkte  Falsche Antwort / Keine Antwort innerhalb von 30 Sekunden </a:t>
            </a:r>
            <a:endParaRPr lang="de-DE" dirty="0"/>
          </a:p>
          <a:p>
            <a:pPr marL="285750" indent="-285750">
              <a:buFont typeface="Wingdings" panose="05000000000000000000" pitchFamily="2" charset="2"/>
              <a:buChar char="§"/>
            </a:pPr>
            <a:endParaRPr lang="de-DE" dirty="0">
              <a:sym typeface="Wingdings" panose="05000000000000000000" pitchFamily="2" charset="2"/>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45" y="0"/>
            <a:ext cx="5121955" cy="6597078"/>
          </a:xfrm>
          <a:prstGeom prst="rect">
            <a:avLst/>
          </a:prstGeom>
        </p:spPr>
      </p:pic>
    </p:spTree>
    <p:extLst>
      <p:ext uri="{BB962C8B-B14F-4D97-AF65-F5344CB8AC3E}">
        <p14:creationId xmlns:p14="http://schemas.microsoft.com/office/powerpoint/2010/main" val="206111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Wortschatz-Test (5) </a:t>
            </a:r>
          </a:p>
        </p:txBody>
      </p:sp>
      <p:sp>
        <p:nvSpPr>
          <p:cNvPr id="3" name="Inhaltsplatzhalter 2"/>
          <p:cNvSpPr>
            <a:spLocks noGrp="1"/>
          </p:cNvSpPr>
          <p:nvPr>
            <p:ph idx="1"/>
          </p:nvPr>
        </p:nvSpPr>
        <p:spPr>
          <a:xfrm>
            <a:off x="581192" y="1759691"/>
            <a:ext cx="6202785" cy="4793651"/>
          </a:xfrm>
        </p:spPr>
        <p:txBody>
          <a:bodyPr>
            <a:normAutofit fontScale="92500"/>
          </a:bodyPr>
          <a:lstStyle/>
          <a:p>
            <a:pPr marL="0" indent="0">
              <a:buNone/>
            </a:pPr>
            <a:endParaRPr lang="de-DE" dirty="0"/>
          </a:p>
          <a:p>
            <a:pPr>
              <a:buFont typeface="Wingdings" panose="05000000000000000000" pitchFamily="2" charset="2"/>
              <a:buChar char="Ø"/>
            </a:pPr>
            <a:r>
              <a:rPr lang="de-DE" dirty="0"/>
              <a:t>Bewertung Aufgaben 1-3 </a:t>
            </a:r>
            <a:endParaRPr lang="de-DE" dirty="0">
              <a:sym typeface="Wingdings" panose="05000000000000000000" pitchFamily="2" charset="2"/>
            </a:endParaRPr>
          </a:p>
          <a:p>
            <a:r>
              <a:rPr lang="de-DE" dirty="0">
                <a:sym typeface="Wingdings" panose="05000000000000000000" pitchFamily="2" charset="2"/>
              </a:rPr>
              <a:t>Vier Antworttypen die weitere Nachfragen erfordern: </a:t>
            </a:r>
          </a:p>
          <a:p>
            <a:pPr lvl="1"/>
            <a:r>
              <a:rPr lang="de-DE" dirty="0">
                <a:sym typeface="Wingdings" panose="05000000000000000000" pitchFamily="2" charset="2"/>
              </a:rPr>
              <a:t>Marginale Antworten: Testperson gibt eine marginale, aber passende Antwort z.B. die Antwort „Leser“ zur Frage nach dem „Buch“</a:t>
            </a:r>
          </a:p>
          <a:p>
            <a:pPr lvl="1"/>
            <a:r>
              <a:rPr lang="de-DE" dirty="0">
                <a:sym typeface="Wingdings" panose="05000000000000000000" pitchFamily="2" charset="2"/>
              </a:rPr>
              <a:t>Pauschale Antworten: Testperson gibt eine pauschale Antwort wie z.B. die Antwort „Container“ bei der Aufgabe „Korb“</a:t>
            </a:r>
          </a:p>
          <a:p>
            <a:pPr lvl="1"/>
            <a:r>
              <a:rPr lang="de-DE" dirty="0">
                <a:sym typeface="Wingdings" panose="05000000000000000000" pitchFamily="2" charset="2"/>
              </a:rPr>
              <a:t>Funktionsbezogene Antworten: Testperson gibt eine funktionsbezogene Beschreibung wie z.B. „Es fliegt in der Luft“ bei der Aufgabe „Flugzeug“ </a:t>
            </a:r>
          </a:p>
          <a:p>
            <a:pPr lvl="1"/>
            <a:r>
              <a:rPr lang="de-DE" dirty="0">
                <a:sym typeface="Wingdings" panose="05000000000000000000" pitchFamily="2" charset="2"/>
              </a:rPr>
              <a:t>Handgebärden/Gesten: Testperson gibt als Antwort eine Geste oder zeigt z.B. das Umblättern einer Seite bei der Aufgabe „Buch“ auf </a:t>
            </a:r>
          </a:p>
          <a:p>
            <a:r>
              <a:rPr lang="de-DE" dirty="0">
                <a:sym typeface="Wingdings" panose="05000000000000000000" pitchFamily="2" charset="2"/>
              </a:rPr>
              <a:t>Fragen Sie bei marginalen Antworten, pauschalen Antworten, funktionsbezogenen Beschreibungen oder Handgebärden/Gesten so oft wie nötig nach</a:t>
            </a:r>
          </a:p>
          <a:p>
            <a:pPr marL="285750" indent="-285750">
              <a:buFont typeface="Wingdings" panose="05000000000000000000" pitchFamily="2" charset="2"/>
              <a:buChar char="§"/>
            </a:pPr>
            <a:endParaRPr lang="de-DE" dirty="0">
              <a:sym typeface="Wingdings" panose="05000000000000000000" pitchFamily="2" charset="2"/>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377" y="260922"/>
            <a:ext cx="5121955" cy="6597078"/>
          </a:xfrm>
          <a:prstGeom prst="rect">
            <a:avLst/>
          </a:prstGeom>
        </p:spPr>
      </p:pic>
    </p:spTree>
    <p:extLst>
      <p:ext uri="{BB962C8B-B14F-4D97-AF65-F5344CB8AC3E}">
        <p14:creationId xmlns:p14="http://schemas.microsoft.com/office/powerpoint/2010/main" val="3054113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Wortschatz-Test (5) </a:t>
            </a:r>
          </a:p>
        </p:txBody>
      </p:sp>
      <p:sp>
        <p:nvSpPr>
          <p:cNvPr id="3" name="Inhaltsplatzhalter 2"/>
          <p:cNvSpPr>
            <a:spLocks noGrp="1"/>
          </p:cNvSpPr>
          <p:nvPr>
            <p:ph idx="1"/>
          </p:nvPr>
        </p:nvSpPr>
        <p:spPr>
          <a:xfrm>
            <a:off x="659570" y="2029097"/>
            <a:ext cx="6037322" cy="4472219"/>
          </a:xfrm>
        </p:spPr>
        <p:txBody>
          <a:bodyPr>
            <a:normAutofit fontScale="85000" lnSpcReduction="20000"/>
          </a:bodyPr>
          <a:lstStyle/>
          <a:p>
            <a:pPr marL="285750" indent="-285750">
              <a:buFont typeface="Wingdings" panose="05000000000000000000" pitchFamily="2" charset="2"/>
              <a:buChar char="§"/>
            </a:pPr>
            <a:r>
              <a:rPr lang="de-DE" dirty="0"/>
              <a:t>Aufgaben 4-30</a:t>
            </a:r>
          </a:p>
          <a:p>
            <a:pPr marL="609750" lvl="1" indent="-285750">
              <a:buFont typeface="Wingdings" panose="05000000000000000000" pitchFamily="2" charset="2"/>
              <a:buChar char="§"/>
            </a:pPr>
            <a:r>
              <a:rPr lang="de-DE" dirty="0"/>
              <a:t>Wörter werden genannt und im Stimulus Buch (als Wort) präsentiert (Wiederholen der Wörter erlaubt) </a:t>
            </a:r>
          </a:p>
          <a:p>
            <a:pPr lvl="1">
              <a:buFont typeface="Wingdings" panose="05000000000000000000" pitchFamily="2" charset="2"/>
              <a:buChar char="Ø"/>
            </a:pPr>
            <a:r>
              <a:rPr lang="de-DE" dirty="0"/>
              <a:t>Bewertung Aufgaben 4-30</a:t>
            </a:r>
          </a:p>
          <a:p>
            <a:r>
              <a:rPr lang="de-DE" dirty="0">
                <a:sym typeface="Wingdings" panose="05000000000000000000" pitchFamily="2" charset="2"/>
              </a:rPr>
              <a:t>2 Punkte  </a:t>
            </a:r>
            <a:r>
              <a:rPr lang="de-DE" dirty="0"/>
              <a:t>Aus der Antwort geht hervor, dass die Testperson die Bedeutung des erfragten Begriffs richtig erkennt und dieses in folgender Form äußert:</a:t>
            </a:r>
            <a:endParaRPr lang="de-DE" dirty="0">
              <a:sym typeface="Wingdings" panose="05000000000000000000" pitchFamily="2" charset="2"/>
            </a:endParaRPr>
          </a:p>
          <a:p>
            <a:pPr lvl="2">
              <a:buFont typeface="Wingdings" panose="05000000000000000000" pitchFamily="2" charset="2"/>
              <a:buChar char="§"/>
            </a:pPr>
            <a:r>
              <a:rPr lang="de-DE" dirty="0">
                <a:sym typeface="Wingdings" panose="05000000000000000000" pitchFamily="2" charset="2"/>
              </a:rPr>
              <a:t>Synonym nennen (z.B. „ominös bedeutet bedrohlich“).</a:t>
            </a:r>
          </a:p>
          <a:p>
            <a:pPr lvl="2">
              <a:buFont typeface="Wingdings" panose="05000000000000000000" pitchFamily="2" charset="2"/>
              <a:buChar char="§"/>
            </a:pPr>
            <a:r>
              <a:rPr lang="de-DE" dirty="0">
                <a:sym typeface="Wingdings" panose="05000000000000000000" pitchFamily="2" charset="2"/>
              </a:rPr>
              <a:t>Verwendungszweck angeben (z.B. „Ein Bett benutzt man zum Schlafen“).</a:t>
            </a:r>
          </a:p>
          <a:p>
            <a:pPr lvl="2">
              <a:buFont typeface="Wingdings" panose="05000000000000000000" pitchFamily="2" charset="2"/>
              <a:buChar char="§"/>
            </a:pPr>
            <a:r>
              <a:rPr lang="de-DE" dirty="0">
                <a:sym typeface="Wingdings" panose="05000000000000000000" pitchFamily="2" charset="2"/>
              </a:rPr>
              <a:t>Oberbegriff nennen (z.B. „Ein Apfel ist eine Frucht“).</a:t>
            </a:r>
          </a:p>
          <a:p>
            <a:pPr lvl="2">
              <a:buFont typeface="Wingdings" panose="05000000000000000000" pitchFamily="2" charset="2"/>
              <a:buChar char="§"/>
            </a:pPr>
            <a:r>
              <a:rPr lang="de-DE" dirty="0">
                <a:sym typeface="Wingdings" panose="05000000000000000000" pitchFamily="2" charset="2"/>
              </a:rPr>
              <a:t>Wesentliche Merkmale benennen (z.B. „Frühstück ist eine Mahlzeit, die am Morgen eingenommen wird“).</a:t>
            </a:r>
          </a:p>
          <a:p>
            <a:pPr lvl="2">
              <a:buFont typeface="Wingdings" panose="05000000000000000000" pitchFamily="2" charset="2"/>
              <a:buChar char="§"/>
            </a:pPr>
            <a:r>
              <a:rPr lang="de-DE" dirty="0">
                <a:sym typeface="Wingdings" panose="05000000000000000000" pitchFamily="2" charset="2"/>
              </a:rPr>
              <a:t>Wort treffend im Kontext verwenden (z.B. „Er war traurig, weil er jemanden verloren hatte“).</a:t>
            </a:r>
          </a:p>
          <a:p>
            <a:pPr lvl="2">
              <a:buFont typeface="Wingdings" panose="05000000000000000000" pitchFamily="2" charset="2"/>
              <a:buChar char="§"/>
            </a:pPr>
            <a:r>
              <a:rPr lang="de-DE" dirty="0">
                <a:sym typeface="Wingdings" panose="05000000000000000000" pitchFamily="2" charset="2"/>
              </a:rPr>
              <a:t>Mehrere charakteristische Merkmale nennen, die Bedeutung verdeutlichen (z.B. „Reue ist ein Gefühl von Scham und Schuld“).</a:t>
            </a:r>
          </a:p>
          <a:p>
            <a:pPr lvl="2">
              <a:buFont typeface="Wingdings" panose="05000000000000000000" pitchFamily="2" charset="2"/>
              <a:buChar char="§"/>
            </a:pPr>
            <a:r>
              <a:rPr lang="de-DE" dirty="0">
                <a:sym typeface="Wingdings" panose="05000000000000000000" pitchFamily="2" charset="2"/>
              </a:rPr>
              <a:t>Bei Verben: Handlungsbeispiele oder Ursache-Wirkungs-Zusammenhänge anführen (z.B. „Beschönigen bedeutet, etwas besser darzustellen“).</a:t>
            </a:r>
          </a:p>
          <a:p>
            <a:pPr lvl="1">
              <a:buFont typeface="Wingdings" panose="05000000000000000000" pitchFamily="2" charset="2"/>
              <a:buChar char="§"/>
            </a:pPr>
            <a:endParaRPr lang="de-DE" dirty="0">
              <a:sym typeface="Wingdings" panose="05000000000000000000" pitchFamily="2" charset="2"/>
            </a:endParaRPr>
          </a:p>
          <a:p>
            <a:pPr marL="285750" indent="-285750">
              <a:buFont typeface="Wingdings" panose="05000000000000000000" pitchFamily="2" charset="2"/>
              <a:buChar char="§"/>
            </a:pPr>
            <a:endParaRPr lang="de-DE" dirty="0">
              <a:sym typeface="Wingdings" panose="05000000000000000000" pitchFamily="2" charset="2"/>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45" y="0"/>
            <a:ext cx="5121955" cy="6597078"/>
          </a:xfrm>
          <a:prstGeom prst="rect">
            <a:avLst/>
          </a:prstGeom>
        </p:spPr>
      </p:pic>
    </p:spTree>
    <p:extLst>
      <p:ext uri="{BB962C8B-B14F-4D97-AF65-F5344CB8AC3E}">
        <p14:creationId xmlns:p14="http://schemas.microsoft.com/office/powerpoint/2010/main" val="3186336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Wortschatz-Test (5) </a:t>
            </a:r>
          </a:p>
        </p:txBody>
      </p:sp>
      <p:sp>
        <p:nvSpPr>
          <p:cNvPr id="3" name="Inhaltsplatzhalter 2"/>
          <p:cNvSpPr>
            <a:spLocks noGrp="1"/>
          </p:cNvSpPr>
          <p:nvPr>
            <p:ph idx="1"/>
          </p:nvPr>
        </p:nvSpPr>
        <p:spPr>
          <a:xfrm>
            <a:off x="659570" y="2124859"/>
            <a:ext cx="6037322" cy="4472219"/>
          </a:xfrm>
        </p:spPr>
        <p:txBody>
          <a:bodyPr>
            <a:normAutofit lnSpcReduction="10000"/>
          </a:bodyPr>
          <a:lstStyle/>
          <a:p>
            <a:pPr marL="285750" indent="-285750">
              <a:buFont typeface="Wingdings" panose="05000000000000000000" pitchFamily="2" charset="2"/>
              <a:buChar char="§"/>
            </a:pPr>
            <a:r>
              <a:rPr lang="de-DE" dirty="0"/>
              <a:t>Aufgaben 4-30</a:t>
            </a:r>
          </a:p>
          <a:p>
            <a:pPr lvl="1">
              <a:buFont typeface="Wingdings" panose="05000000000000000000" pitchFamily="2" charset="2"/>
              <a:buChar char="§"/>
            </a:pPr>
            <a:r>
              <a:rPr lang="de-DE" dirty="0">
                <a:sym typeface="Wingdings" panose="05000000000000000000" pitchFamily="2" charset="2"/>
              </a:rPr>
              <a:t>1 Punkt  Jede Antwort, die nicht völlig falsch ist, jedoch im Hinblick auf eines der folgenden Kriterien erkennen lässt, dass die Testperson die Bedeutung des Begriffs nur begrenzt erfasst hat:</a:t>
            </a:r>
          </a:p>
          <a:p>
            <a:pPr lvl="2">
              <a:buFont typeface="Wingdings" panose="05000000000000000000" pitchFamily="2" charset="2"/>
              <a:buChar char="§"/>
            </a:pPr>
            <a:r>
              <a:rPr lang="de-DE" dirty="0">
                <a:sym typeface="Wingdings" panose="05000000000000000000" pitchFamily="2" charset="2"/>
              </a:rPr>
              <a:t>Ungenaues Synonym nennen (z.B. „Harmonisch bedeutet reibungslos“).</a:t>
            </a:r>
          </a:p>
          <a:p>
            <a:pPr lvl="2">
              <a:buFont typeface="Wingdings" panose="05000000000000000000" pitchFamily="2" charset="2"/>
              <a:buChar char="§"/>
            </a:pPr>
            <a:r>
              <a:rPr lang="de-DE" dirty="0">
                <a:sym typeface="Wingdings" panose="05000000000000000000" pitchFamily="2" charset="2"/>
              </a:rPr>
              <a:t>Weniger wichtiger Verwendungszweck nennen (z.B. „Frühstück ist eine Mahlzeit“).</a:t>
            </a:r>
          </a:p>
          <a:p>
            <a:pPr lvl="2">
              <a:buFont typeface="Wingdings" panose="05000000000000000000" pitchFamily="2" charset="2"/>
              <a:buChar char="§"/>
            </a:pPr>
            <a:r>
              <a:rPr lang="de-DE" dirty="0">
                <a:sym typeface="Wingdings" panose="05000000000000000000" pitchFamily="2" charset="2"/>
              </a:rPr>
              <a:t>Allgemeine Bedeutung ohne Spezifizierung (z.B. „Anonym sein bedeutet, nicht genannt zu werden“).</a:t>
            </a:r>
          </a:p>
          <a:p>
            <a:pPr lvl="2">
              <a:buFont typeface="Wingdings" panose="05000000000000000000" pitchFamily="2" charset="2"/>
              <a:buChar char="§"/>
            </a:pPr>
            <a:r>
              <a:rPr lang="de-DE" dirty="0">
                <a:sym typeface="Wingdings" panose="05000000000000000000" pitchFamily="2" charset="2"/>
              </a:rPr>
              <a:t>Beispiel nennen, ohne den Begriff weiter zu erklären (z.B. „Man hat Mitleid, wenn man hilft“).</a:t>
            </a:r>
          </a:p>
          <a:p>
            <a:pPr lvl="2">
              <a:buFont typeface="Wingdings" panose="05000000000000000000" pitchFamily="2" charset="2"/>
              <a:buChar char="§"/>
            </a:pPr>
            <a:r>
              <a:rPr lang="de-DE" dirty="0">
                <a:sym typeface="Wingdings" panose="05000000000000000000" pitchFamily="2" charset="2"/>
              </a:rPr>
              <a:t>Begriff richtig verwenden, aber nicht erklären (z.B. „Es gibt Akutmediziner“).</a:t>
            </a:r>
          </a:p>
          <a:p>
            <a:pPr lvl="2">
              <a:buFont typeface="Wingdings" panose="05000000000000000000" pitchFamily="2" charset="2"/>
              <a:buChar char="§"/>
            </a:pPr>
            <a:r>
              <a:rPr lang="de-DE" dirty="0">
                <a:sym typeface="Wingdings" panose="05000000000000000000" pitchFamily="2" charset="2"/>
              </a:rPr>
              <a:t>Verwandtes Wort korrekt definieren (z.B. „Limitation statt limitieren“). </a:t>
            </a:r>
          </a:p>
          <a:p>
            <a:pPr marL="324000" lvl="1" indent="0">
              <a:buNone/>
            </a:pPr>
            <a:endParaRPr lang="de-DE" dirty="0">
              <a:sym typeface="Wingdings" panose="05000000000000000000" pitchFamily="2" charset="2"/>
            </a:endParaRPr>
          </a:p>
          <a:p>
            <a:pPr marL="285750" indent="-285750">
              <a:buFont typeface="Wingdings" panose="05000000000000000000" pitchFamily="2" charset="2"/>
              <a:buChar char="§"/>
            </a:pPr>
            <a:endParaRPr lang="de-DE" dirty="0">
              <a:sym typeface="Wingdings" panose="05000000000000000000" pitchFamily="2" charset="2"/>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45" y="0"/>
            <a:ext cx="5121955" cy="6597078"/>
          </a:xfrm>
          <a:prstGeom prst="rect">
            <a:avLst/>
          </a:prstGeom>
        </p:spPr>
      </p:pic>
    </p:spTree>
    <p:extLst>
      <p:ext uri="{BB962C8B-B14F-4D97-AF65-F5344CB8AC3E}">
        <p14:creationId xmlns:p14="http://schemas.microsoft.com/office/powerpoint/2010/main" val="3215993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Wortschatz-Test (5) </a:t>
            </a:r>
          </a:p>
        </p:txBody>
      </p:sp>
      <p:sp>
        <p:nvSpPr>
          <p:cNvPr id="3" name="Inhaltsplatzhalter 2"/>
          <p:cNvSpPr>
            <a:spLocks noGrp="1"/>
          </p:cNvSpPr>
          <p:nvPr>
            <p:ph idx="1"/>
          </p:nvPr>
        </p:nvSpPr>
        <p:spPr>
          <a:xfrm>
            <a:off x="659570" y="2124859"/>
            <a:ext cx="6037322" cy="4472219"/>
          </a:xfrm>
        </p:spPr>
        <p:txBody>
          <a:bodyPr>
            <a:normAutofit/>
          </a:bodyPr>
          <a:lstStyle/>
          <a:p>
            <a:pPr marL="285750" indent="-285750">
              <a:buFont typeface="Wingdings" panose="05000000000000000000" pitchFamily="2" charset="2"/>
              <a:buChar char="§"/>
            </a:pPr>
            <a:r>
              <a:rPr lang="de-DE" dirty="0"/>
              <a:t>Aufgaben 4-30</a:t>
            </a:r>
          </a:p>
          <a:p>
            <a:pPr lvl="1">
              <a:buFont typeface="Wingdings" panose="05000000000000000000" pitchFamily="2" charset="2"/>
              <a:buChar char="§"/>
            </a:pPr>
            <a:r>
              <a:rPr lang="de-DE" dirty="0">
                <a:sym typeface="Wingdings" panose="05000000000000000000" pitchFamily="2" charset="2"/>
              </a:rPr>
              <a:t>0 Punkte </a:t>
            </a:r>
          </a:p>
          <a:p>
            <a:pPr lvl="2">
              <a:buFont typeface="Wingdings" panose="05000000000000000000" pitchFamily="2" charset="2"/>
              <a:buChar char="§"/>
            </a:pPr>
            <a:r>
              <a:rPr lang="de-DE" dirty="0">
                <a:sym typeface="Wingdings" panose="05000000000000000000" pitchFamily="2" charset="2"/>
              </a:rPr>
              <a:t>Sehr allgemeine Antwort, bei der das Wort vorkommt, aber die Bedeutung unklar bleibt (z.B. „Bringe die Aufgabe zu Ende“).</a:t>
            </a:r>
          </a:p>
          <a:p>
            <a:pPr lvl="2">
              <a:buFont typeface="Wingdings" panose="05000000000000000000" pitchFamily="2" charset="2"/>
              <a:buChar char="§"/>
            </a:pPr>
            <a:r>
              <a:rPr lang="de-DE" dirty="0">
                <a:sym typeface="Wingdings" panose="05000000000000000000" pitchFamily="2" charset="2"/>
              </a:rPr>
              <a:t>Triviale oder oberflächliche Aussage, selbst bei Nachfrage (z.B. „Mitleid ist ein Gefühl“).</a:t>
            </a:r>
          </a:p>
          <a:p>
            <a:pPr lvl="2">
              <a:buFont typeface="Wingdings" panose="05000000000000000000" pitchFamily="2" charset="2"/>
              <a:buChar char="§"/>
            </a:pPr>
            <a:r>
              <a:rPr lang="de-DE" dirty="0">
                <a:sym typeface="Wingdings" panose="05000000000000000000" pitchFamily="2" charset="2"/>
              </a:rPr>
              <a:t>Verwendung von Mundart oder Slang, die nicht im Wörterbuch stehen.</a:t>
            </a:r>
          </a:p>
          <a:p>
            <a:pPr lvl="2">
              <a:buFont typeface="Wingdings" panose="05000000000000000000" pitchFamily="2" charset="2"/>
              <a:buChar char="§"/>
            </a:pPr>
            <a:r>
              <a:rPr lang="de-DE" dirty="0">
                <a:sym typeface="Wingdings" panose="05000000000000000000" pitchFamily="2" charset="2"/>
              </a:rPr>
              <a:t>Begriff durch Handlung anstatt verbal erklärt (z.B. Geste, die einen Handschuh nachahmt).</a:t>
            </a:r>
          </a:p>
          <a:p>
            <a:pPr lvl="2">
              <a:buFont typeface="Wingdings" panose="05000000000000000000" pitchFamily="2" charset="2"/>
              <a:buChar char="§"/>
            </a:pPr>
            <a:r>
              <a:rPr lang="de-DE" dirty="0">
                <a:sym typeface="Wingdings" panose="05000000000000000000" pitchFamily="2" charset="2"/>
              </a:rPr>
              <a:t>Offensichtlich falsche Antwort. </a:t>
            </a:r>
          </a:p>
          <a:p>
            <a:pPr marL="324000" lvl="1" indent="0">
              <a:buNone/>
            </a:pPr>
            <a:endParaRPr lang="de-DE" dirty="0">
              <a:sym typeface="Wingdings" panose="05000000000000000000" pitchFamily="2" charset="2"/>
            </a:endParaRPr>
          </a:p>
          <a:p>
            <a:pPr marL="285750" indent="-285750">
              <a:buFont typeface="Wingdings" panose="05000000000000000000" pitchFamily="2" charset="2"/>
              <a:buChar char="§"/>
            </a:pPr>
            <a:endParaRPr lang="de-DE" dirty="0">
              <a:sym typeface="Wingdings" panose="05000000000000000000" pitchFamily="2" charset="2"/>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45" y="260922"/>
            <a:ext cx="5121955" cy="6597078"/>
          </a:xfrm>
          <a:prstGeom prst="rect">
            <a:avLst/>
          </a:prstGeom>
        </p:spPr>
      </p:pic>
    </p:spTree>
    <p:extLst>
      <p:ext uri="{BB962C8B-B14F-4D97-AF65-F5344CB8AC3E}">
        <p14:creationId xmlns:p14="http://schemas.microsoft.com/office/powerpoint/2010/main" val="3207879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Wortschatz-Test (5) </a:t>
            </a:r>
          </a:p>
        </p:txBody>
      </p:sp>
      <p:sp>
        <p:nvSpPr>
          <p:cNvPr id="3" name="Inhaltsplatzhalter 2"/>
          <p:cNvSpPr>
            <a:spLocks noGrp="1"/>
          </p:cNvSpPr>
          <p:nvPr>
            <p:ph idx="1"/>
          </p:nvPr>
        </p:nvSpPr>
        <p:spPr>
          <a:xfrm>
            <a:off x="659570" y="2029097"/>
            <a:ext cx="6037322" cy="4472219"/>
          </a:xfrm>
        </p:spPr>
        <p:txBody>
          <a:bodyPr>
            <a:normAutofit/>
          </a:bodyPr>
          <a:lstStyle/>
          <a:p>
            <a:pPr>
              <a:buFont typeface="Wingdings" panose="05000000000000000000" pitchFamily="2" charset="2"/>
              <a:buChar char="Ø"/>
            </a:pPr>
            <a:r>
              <a:rPr lang="de-DE" dirty="0"/>
              <a:t>Bewertung</a:t>
            </a:r>
          </a:p>
          <a:p>
            <a:pPr>
              <a:buFont typeface="Wingdings" panose="05000000000000000000" pitchFamily="2" charset="2"/>
              <a:buChar char="§"/>
            </a:pPr>
            <a:r>
              <a:rPr lang="de-DE" dirty="0"/>
              <a:t>Für jedes Aufgabe im Manual:</a:t>
            </a:r>
          </a:p>
          <a:p>
            <a:pPr marL="0" indent="0">
              <a:buNone/>
            </a:pPr>
            <a:endParaRPr lang="de-DE" dirty="0">
              <a:sym typeface="Wingdings" panose="05000000000000000000" pitchFamily="2" charset="2"/>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9882" y="2166836"/>
            <a:ext cx="5410955" cy="4334480"/>
          </a:xfrm>
          <a:prstGeom prst="rect">
            <a:avLst/>
          </a:prstGeom>
        </p:spPr>
      </p:pic>
    </p:spTree>
    <p:extLst>
      <p:ext uri="{BB962C8B-B14F-4D97-AF65-F5344CB8AC3E}">
        <p14:creationId xmlns:p14="http://schemas.microsoft.com/office/powerpoint/2010/main" val="113342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550FFB-777E-C943-8859-1C1507B0EF9C}"/>
              </a:ext>
            </a:extLst>
          </p:cNvPr>
          <p:cNvSpPr>
            <a:spLocks noGrp="1"/>
          </p:cNvSpPr>
          <p:nvPr>
            <p:ph type="title"/>
          </p:nvPr>
        </p:nvSpPr>
        <p:spPr>
          <a:xfrm>
            <a:off x="717899" y="923887"/>
            <a:ext cx="7169538" cy="719729"/>
          </a:xfrm>
        </p:spPr>
        <p:txBody>
          <a:bodyPr>
            <a:normAutofit/>
          </a:bodyPr>
          <a:lstStyle/>
          <a:p>
            <a:r>
              <a:rPr lang="de-DE" dirty="0" err="1"/>
              <a:t>testumgebung</a:t>
            </a:r>
            <a:r>
              <a:rPr lang="de-DE" dirty="0"/>
              <a:t> </a:t>
            </a:r>
          </a:p>
        </p:txBody>
      </p:sp>
      <p:sp>
        <p:nvSpPr>
          <p:cNvPr id="3" name="Inhaltsplatzhalter 2"/>
          <p:cNvSpPr>
            <a:spLocks noGrp="1"/>
          </p:cNvSpPr>
          <p:nvPr>
            <p:ph idx="1"/>
          </p:nvPr>
        </p:nvSpPr>
        <p:spPr>
          <a:xfrm>
            <a:off x="797752" y="1830736"/>
            <a:ext cx="5561859" cy="4339405"/>
          </a:xfrm>
        </p:spPr>
        <p:txBody>
          <a:bodyPr/>
          <a:lstStyle/>
          <a:p>
            <a:pPr marL="285750" lvl="0" indent="-285750" defTabSz="457200">
              <a:spcBef>
                <a:spcPct val="20000"/>
              </a:spcBef>
              <a:spcAft>
                <a:spcPts val="600"/>
              </a:spcAft>
              <a:buClr>
                <a:srgbClr val="903163"/>
              </a:buClr>
              <a:buSzPct val="92000"/>
              <a:buFont typeface="Wingdings 2" panose="05020102010507070707" pitchFamily="18" charset="2"/>
              <a:buChar char=""/>
              <a:defRPr/>
            </a:pPr>
            <a:r>
              <a:rPr lang="de-DE">
                <a:solidFill>
                  <a:prstClr val="black"/>
                </a:solidFill>
              </a:rPr>
              <a:t>Im Allg. sollten keine weiteren Personen während der Testung anwesend sein</a:t>
            </a:r>
          </a:p>
          <a:p>
            <a:pPr marL="285750" lvl="0" indent="-285750" defTabSz="457200">
              <a:spcBef>
                <a:spcPct val="20000"/>
              </a:spcBef>
              <a:spcAft>
                <a:spcPts val="600"/>
              </a:spcAft>
              <a:buClr>
                <a:srgbClr val="903163"/>
              </a:buClr>
              <a:buSzPct val="92000"/>
              <a:buFont typeface="Wingdings 2" panose="05020102010507070707" pitchFamily="18" charset="2"/>
              <a:buChar char=""/>
              <a:defRPr/>
            </a:pPr>
            <a:r>
              <a:rPr lang="de-DE">
                <a:solidFill>
                  <a:prstClr val="black"/>
                </a:solidFill>
              </a:rPr>
              <a:t>In Fällen, in denen eine Betreuungsperson die TP begleiten muss oder möchte → Begleitperson nicht im Blickfeld der TP, keine Hilfestellungen, keine Einflussnahme!</a:t>
            </a:r>
          </a:p>
          <a:p>
            <a:pPr marL="285750" lvl="0" indent="-285750" defTabSz="457200">
              <a:spcBef>
                <a:spcPct val="20000"/>
              </a:spcBef>
              <a:spcAft>
                <a:spcPts val="600"/>
              </a:spcAft>
              <a:buClr>
                <a:srgbClr val="903163"/>
              </a:buClr>
              <a:buSzPct val="92000"/>
              <a:buFont typeface="Wingdings 2" panose="05020102010507070707" pitchFamily="18" charset="2"/>
              <a:buChar char=""/>
              <a:defRPr/>
            </a:pPr>
            <a:r>
              <a:rPr lang="de-DE">
                <a:solidFill>
                  <a:prstClr val="black"/>
                </a:solidFill>
              </a:rPr>
              <a:t>Gut beleuchteter, ruhiger Raum, möglichst frei von Ablenkungen und Unterbrechungen</a:t>
            </a:r>
          </a:p>
          <a:p>
            <a:pPr marL="285750" lvl="0" indent="-285750" defTabSz="457200">
              <a:spcBef>
                <a:spcPct val="20000"/>
              </a:spcBef>
              <a:spcAft>
                <a:spcPts val="600"/>
              </a:spcAft>
              <a:buClr>
                <a:srgbClr val="903163"/>
              </a:buClr>
              <a:buSzPct val="92000"/>
              <a:buFont typeface="Wingdings 2" panose="05020102010507070707" pitchFamily="18" charset="2"/>
              <a:buChar char=""/>
              <a:defRPr/>
            </a:pPr>
            <a:r>
              <a:rPr lang="de-DE">
                <a:solidFill>
                  <a:prstClr val="black"/>
                </a:solidFill>
              </a:rPr>
              <a:t>Testperson keinen Zugang zu den Materialien</a:t>
            </a:r>
            <a:endParaRPr lang="en-US">
              <a:solidFill>
                <a:srgbClr val="3D3D3D"/>
              </a:solidFill>
            </a:endParaRPr>
          </a:p>
          <a:p>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4886" y="1907929"/>
            <a:ext cx="3858277" cy="4262212"/>
          </a:xfrm>
          <a:prstGeom prst="rect">
            <a:avLst/>
          </a:prstGeom>
        </p:spPr>
      </p:pic>
    </p:spTree>
    <p:extLst>
      <p:ext uri="{BB962C8B-B14F-4D97-AF65-F5344CB8AC3E}">
        <p14:creationId xmlns:p14="http://schemas.microsoft.com/office/powerpoint/2010/main" val="2150551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Rechnerisches denken (6) </a:t>
            </a:r>
          </a:p>
        </p:txBody>
      </p:sp>
      <p:sp>
        <p:nvSpPr>
          <p:cNvPr id="3" name="Inhaltsplatzhalter 2"/>
          <p:cNvSpPr>
            <a:spLocks noGrp="1"/>
          </p:cNvSpPr>
          <p:nvPr>
            <p:ph idx="1"/>
          </p:nvPr>
        </p:nvSpPr>
        <p:spPr>
          <a:xfrm>
            <a:off x="659570" y="2029097"/>
            <a:ext cx="6037322" cy="4472219"/>
          </a:xfrm>
        </p:spPr>
        <p:txBody>
          <a:bodyPr>
            <a:normAutofit/>
          </a:bodyPr>
          <a:lstStyle/>
          <a:p>
            <a:pPr marL="285750" indent="-285750">
              <a:buFont typeface="Wingdings" panose="05000000000000000000" pitchFamily="2" charset="2"/>
              <a:buChar char="§"/>
            </a:pPr>
            <a:r>
              <a:rPr lang="de-DE" dirty="0"/>
              <a:t>Testpersonen soll innerhalb einer festgesetzten Zeit eine Reihe von mündlich vorgegebenen Rechenaufgaben lösen </a:t>
            </a:r>
          </a:p>
          <a:p>
            <a:pPr marL="285750" indent="-285750">
              <a:buFont typeface="Wingdings" panose="05000000000000000000" pitchFamily="2" charset="2"/>
              <a:buChar char="§"/>
            </a:pPr>
            <a:r>
              <a:rPr lang="de-DE" dirty="0"/>
              <a:t>Benötigte Materialien: Stimulus-Buch1 </a:t>
            </a:r>
          </a:p>
          <a:p>
            <a:pPr marL="285750" indent="-285750">
              <a:buFont typeface="Wingdings" panose="05000000000000000000" pitchFamily="2" charset="2"/>
              <a:buChar char="§"/>
            </a:pPr>
            <a:r>
              <a:rPr lang="de-DE" dirty="0"/>
              <a:t>Zeitgrenze von 30 Sekunden </a:t>
            </a:r>
          </a:p>
          <a:p>
            <a:pPr marL="285750" indent="-285750">
              <a:buFont typeface="Wingdings" panose="05000000000000000000" pitchFamily="2" charset="2"/>
              <a:buChar char="§"/>
            </a:pPr>
            <a:r>
              <a:rPr lang="de-DE" dirty="0"/>
              <a:t>Für die Aufgaben 1 -5 wird das Stimulus Buch benötigt; die restlichen Items stellen verbale Rechenaufgaben dar</a:t>
            </a:r>
          </a:p>
          <a:p>
            <a:pPr marL="285750" indent="-285750">
              <a:buFont typeface="Wingdings" panose="05000000000000000000" pitchFamily="2" charset="2"/>
              <a:buChar char="§"/>
            </a:pPr>
            <a:r>
              <a:rPr lang="de-DE" dirty="0"/>
              <a:t>Hilfsmittel wie Papier oder Bleistifte sind nicht erlaubt – Finger darf als Hilfe genutzt werden um damit auf die Tischoberfläche“ zu „malen“ oder zu „schreiben“</a:t>
            </a:r>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endParaRPr lang="de-DE" dirty="0">
              <a:sym typeface="Wingdings" panose="05000000000000000000" pitchFamily="2" charset="2"/>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876" y="406066"/>
            <a:ext cx="5181080" cy="5393844"/>
          </a:xfrm>
          <a:prstGeom prst="rect">
            <a:avLst/>
          </a:prstGeom>
        </p:spPr>
      </p:pic>
    </p:spTree>
    <p:extLst>
      <p:ext uri="{BB962C8B-B14F-4D97-AF65-F5344CB8AC3E}">
        <p14:creationId xmlns:p14="http://schemas.microsoft.com/office/powerpoint/2010/main" val="1423916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Rechnerisches denken (6) </a:t>
            </a:r>
          </a:p>
        </p:txBody>
      </p:sp>
      <p:sp>
        <p:nvSpPr>
          <p:cNvPr id="3" name="Inhaltsplatzhalter 2"/>
          <p:cNvSpPr>
            <a:spLocks noGrp="1"/>
          </p:cNvSpPr>
          <p:nvPr>
            <p:ph idx="1"/>
          </p:nvPr>
        </p:nvSpPr>
        <p:spPr>
          <a:xfrm>
            <a:off x="-83873" y="2340621"/>
            <a:ext cx="6590999" cy="1029900"/>
          </a:xfrm>
        </p:spPr>
        <p:txBody>
          <a:bodyPr>
            <a:normAutofit/>
          </a:bodyPr>
          <a:lstStyle/>
          <a:p>
            <a:pPr marL="285750" indent="-285750">
              <a:buFont typeface="Wingdings" panose="05000000000000000000" pitchFamily="2" charset="2"/>
              <a:buChar char="§"/>
            </a:pPr>
            <a:r>
              <a:rPr lang="de-DE" dirty="0"/>
              <a:t>Instruktion hier: „Wie viele Hundeleinen (zeigen Sie auf die Hundeleinen) bleiben übrig, wenn jeder Hund (zeigen Sie auf die Hunde) eine davon trägt?“</a:t>
            </a:r>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endParaRPr lang="de-DE" dirty="0">
              <a:sym typeface="Wingdings" panose="05000000000000000000" pitchFamily="2" charset="2"/>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876" y="406066"/>
            <a:ext cx="5181080" cy="5393844"/>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84" y="2721804"/>
            <a:ext cx="2937071" cy="3911800"/>
          </a:xfrm>
          <a:prstGeom prst="rect">
            <a:avLst/>
          </a:prstGeom>
        </p:spPr>
      </p:pic>
    </p:spTree>
    <p:extLst>
      <p:ext uri="{BB962C8B-B14F-4D97-AF65-F5344CB8AC3E}">
        <p14:creationId xmlns:p14="http://schemas.microsoft.com/office/powerpoint/2010/main" val="1781813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Rechnerisches denken (6) </a:t>
            </a:r>
          </a:p>
        </p:txBody>
      </p:sp>
      <p:sp>
        <p:nvSpPr>
          <p:cNvPr id="3" name="Inhaltsplatzhalter 2"/>
          <p:cNvSpPr>
            <a:spLocks noGrp="1"/>
          </p:cNvSpPr>
          <p:nvPr>
            <p:ph idx="1"/>
          </p:nvPr>
        </p:nvSpPr>
        <p:spPr>
          <a:xfrm>
            <a:off x="322568" y="2438794"/>
            <a:ext cx="5773432" cy="3605665"/>
          </a:xfrm>
        </p:spPr>
        <p:txBody>
          <a:bodyPr>
            <a:normAutofit/>
          </a:bodyPr>
          <a:lstStyle/>
          <a:p>
            <a:pPr>
              <a:buFont typeface="Wingdings" panose="05000000000000000000" pitchFamily="2" charset="2"/>
              <a:buChar char="Ø"/>
            </a:pPr>
            <a:r>
              <a:rPr lang="de-DE" dirty="0"/>
              <a:t>Bewertung</a:t>
            </a:r>
          </a:p>
          <a:p>
            <a:pPr>
              <a:buFont typeface="Wingdings" panose="05000000000000000000" pitchFamily="2" charset="2"/>
              <a:buChar char="§"/>
            </a:pPr>
            <a:r>
              <a:rPr lang="de-DE" dirty="0"/>
              <a:t>Protokollieren Sie die Durchführungszeit (in Sekunden) und die Antwort für jede Aufgabe</a:t>
            </a:r>
          </a:p>
          <a:p>
            <a:pPr>
              <a:buFont typeface="Wingdings" panose="05000000000000000000" pitchFamily="2" charset="2"/>
              <a:buChar char="§"/>
            </a:pPr>
            <a:r>
              <a:rPr lang="de-DE" dirty="0"/>
              <a:t>1 Punkt </a:t>
            </a:r>
            <a:r>
              <a:rPr lang="de-DE" dirty="0">
                <a:sym typeface="Wingdings" panose="05000000000000000000" pitchFamily="2" charset="2"/>
              </a:rPr>
              <a:t> Antwort ist rechnerisch (numerisch) korrekt / bei numerischen Antworten muss die Einheit korrekt sein </a:t>
            </a:r>
          </a:p>
          <a:p>
            <a:pPr>
              <a:buFont typeface="Wingdings" panose="05000000000000000000" pitchFamily="2" charset="2"/>
              <a:buChar char="§"/>
            </a:pPr>
            <a:r>
              <a:rPr lang="de-DE" dirty="0">
                <a:sym typeface="Wingdings" panose="05000000000000000000" pitchFamily="2" charset="2"/>
              </a:rPr>
              <a:t>0 Punkte  Falsche Antwort / Keine Antwort / Überschreiten der Zeitgrenze </a:t>
            </a:r>
          </a:p>
          <a:p>
            <a:pPr>
              <a:buFont typeface="Wingdings" panose="05000000000000000000" pitchFamily="2" charset="2"/>
              <a:buChar char="§"/>
            </a:pPr>
            <a:r>
              <a:rPr lang="de-DE" dirty="0">
                <a:sym typeface="Wingdings" panose="05000000000000000000" pitchFamily="2" charset="2"/>
              </a:rPr>
              <a:t>Eintragen der Rohwertsumme – Summe der Punktwerte </a:t>
            </a:r>
          </a:p>
          <a:p>
            <a:pPr>
              <a:buFont typeface="Wingdings" panose="05000000000000000000" pitchFamily="2" charset="2"/>
              <a:buChar char="§"/>
            </a:pPr>
            <a:endParaRPr lang="de-DE" dirty="0"/>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endParaRPr lang="de-DE" dirty="0">
              <a:sym typeface="Wingdings" panose="05000000000000000000" pitchFamily="2" charset="2"/>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876" y="406066"/>
            <a:ext cx="5181080" cy="5393844"/>
          </a:xfrm>
          <a:prstGeom prst="rect">
            <a:avLst/>
          </a:prstGeom>
        </p:spPr>
      </p:pic>
    </p:spTree>
    <p:extLst>
      <p:ext uri="{BB962C8B-B14F-4D97-AF65-F5344CB8AC3E}">
        <p14:creationId xmlns:p14="http://schemas.microsoft.com/office/powerpoint/2010/main" val="586581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1192" y="702156"/>
            <a:ext cx="11029616" cy="1013800"/>
          </a:xfrm>
        </p:spPr>
        <p:txBody>
          <a:bodyPr/>
          <a:lstStyle/>
          <a:p>
            <a:r>
              <a:rPr lang="de-DE" dirty="0"/>
              <a:t>Symbol suche (7) </a:t>
            </a:r>
          </a:p>
        </p:txBody>
      </p:sp>
      <p:sp>
        <p:nvSpPr>
          <p:cNvPr id="3" name="Inhaltsplatzhalter 2"/>
          <p:cNvSpPr>
            <a:spLocks noGrp="1"/>
          </p:cNvSpPr>
          <p:nvPr>
            <p:ph idx="1"/>
          </p:nvPr>
        </p:nvSpPr>
        <p:spPr>
          <a:xfrm>
            <a:off x="659570" y="2029097"/>
            <a:ext cx="6037322" cy="4472219"/>
          </a:xfrm>
        </p:spPr>
        <p:txBody>
          <a:bodyPr>
            <a:normAutofit/>
          </a:bodyPr>
          <a:lstStyle/>
          <a:p>
            <a:pPr marL="285750" indent="-285750">
              <a:buFont typeface="Wingdings" panose="05000000000000000000" pitchFamily="2" charset="2"/>
              <a:buChar char="§"/>
            </a:pPr>
            <a:r>
              <a:rPr lang="de-DE" dirty="0"/>
              <a:t>Testperson hat die Aufgabe, innerhalb einer festgesetzten Zeit in einem Aufgabenheft eine Gruppe von Symbolen auszusuchen und in einem Kästchen anzukreuzen, ob ein Zielsymbol in der jeweiligen Gruppe enthalten ist oder nicht </a:t>
            </a:r>
          </a:p>
          <a:p>
            <a:pPr marL="285750" indent="-285750">
              <a:buFont typeface="Wingdings" panose="05000000000000000000" pitchFamily="2" charset="2"/>
              <a:buChar char="§"/>
            </a:pPr>
            <a:r>
              <a:rPr lang="de-DE" dirty="0"/>
              <a:t>Benötigte Materialien: Aufgabenheft 1, 2 Stifte ohne Radiergummi, Auswertungsschablone für Symbol-Suche </a:t>
            </a:r>
          </a:p>
          <a:p>
            <a:pPr marL="285750" indent="-285750">
              <a:buFont typeface="Wingdings" panose="05000000000000000000" pitchFamily="2" charset="2"/>
              <a:buChar char="§"/>
            </a:pPr>
            <a:r>
              <a:rPr lang="de-DE" dirty="0"/>
              <a:t>Zeitgrenze von 120 Sekunden </a:t>
            </a:r>
          </a:p>
          <a:p>
            <a:pPr marL="285750" indent="-285750">
              <a:buFont typeface="Wingdings" panose="05000000000000000000" pitchFamily="2" charset="2"/>
              <a:buChar char="§"/>
            </a:pPr>
            <a:endParaRPr lang="de-DE" dirty="0">
              <a:sym typeface="Wingdings" panose="05000000000000000000" pitchFamily="2" charset="2"/>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544" y="1906752"/>
            <a:ext cx="5553536" cy="1420816"/>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892" y="3518364"/>
            <a:ext cx="5091928" cy="1054459"/>
          </a:xfrm>
          <a:prstGeom prst="rect">
            <a:avLst/>
          </a:prstGeom>
        </p:spPr>
      </p:pic>
    </p:spTree>
    <p:extLst>
      <p:ext uri="{BB962C8B-B14F-4D97-AF65-F5344CB8AC3E}">
        <p14:creationId xmlns:p14="http://schemas.microsoft.com/office/powerpoint/2010/main" val="1812301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2A74EFE6-7F0E-4B59-B933-BFBD637C98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84201" y="1107672"/>
            <a:ext cx="3427985" cy="955501"/>
          </a:xfrm>
        </p:spPr>
        <p:txBody>
          <a:bodyPr anchor="ctr">
            <a:normAutofit/>
          </a:bodyPr>
          <a:lstStyle/>
          <a:p>
            <a:r>
              <a:rPr lang="de-DE">
                <a:solidFill>
                  <a:schemeClr val="tx1">
                    <a:lumMod val="85000"/>
                    <a:lumOff val="15000"/>
                  </a:schemeClr>
                </a:solidFill>
              </a:rPr>
              <a:t>Symbol suche (7) </a:t>
            </a:r>
          </a:p>
        </p:txBody>
      </p:sp>
      <p:grpSp>
        <p:nvGrpSpPr>
          <p:cNvPr id="22" name="Group 13">
            <a:extLst>
              <a:ext uri="{FF2B5EF4-FFF2-40B4-BE49-F238E27FC236}">
                <a16:creationId xmlns:a16="http://schemas.microsoft.com/office/drawing/2014/main" id="{020840DA-88D4-4E87-9CF9-3EDAEB794D0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EFCE4254-7B12-4B72-B232-2F24D121797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5">
              <a:extLst>
                <a:ext uri="{FF2B5EF4-FFF2-40B4-BE49-F238E27FC236}">
                  <a16:creationId xmlns:a16="http://schemas.microsoft.com/office/drawing/2014/main" id="{5CEB4D8E-5A3D-4348-AB7F-4A919AF8B79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93EDF8D-4F48-4B26-AFA1-2410766EED4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Inhaltsplatzhalter 2"/>
          <p:cNvSpPr>
            <a:spLocks noGrp="1"/>
          </p:cNvSpPr>
          <p:nvPr>
            <p:ph idx="1"/>
          </p:nvPr>
        </p:nvSpPr>
        <p:spPr>
          <a:xfrm>
            <a:off x="584201" y="2150533"/>
            <a:ext cx="3427985" cy="3708266"/>
          </a:xfrm>
        </p:spPr>
        <p:txBody>
          <a:bodyPr>
            <a:normAutofit/>
          </a:bodyPr>
          <a:lstStyle/>
          <a:p>
            <a:pPr>
              <a:lnSpc>
                <a:spcPct val="90000"/>
              </a:lnSpc>
              <a:buFont typeface="Wingdings" panose="05000000000000000000" pitchFamily="2" charset="2"/>
              <a:buChar char="Ø"/>
            </a:pPr>
            <a:r>
              <a:rPr lang="de-DE" sz="1500">
                <a:sym typeface="Wingdings" panose="05000000000000000000" pitchFamily="2" charset="2"/>
              </a:rPr>
              <a:t>Bewertung</a:t>
            </a:r>
          </a:p>
          <a:p>
            <a:pPr>
              <a:lnSpc>
                <a:spcPct val="90000"/>
              </a:lnSpc>
              <a:buFont typeface="Wingdings" panose="05000000000000000000" pitchFamily="2" charset="2"/>
              <a:buChar char="§"/>
            </a:pPr>
            <a:r>
              <a:rPr lang="de-DE" sz="1500">
                <a:sym typeface="Wingdings" panose="05000000000000000000" pitchFamily="2" charset="2"/>
              </a:rPr>
              <a:t>Wenn eine Testperson alle Aufgaben vor der Zeitgrenze von 120 Sekunden bearbeitet hat  Stoppen Sie die Zeit und tragen Sie die Lösungszeit ein </a:t>
            </a:r>
          </a:p>
          <a:p>
            <a:pPr>
              <a:lnSpc>
                <a:spcPct val="90000"/>
              </a:lnSpc>
              <a:buFont typeface="Wingdings" panose="05000000000000000000" pitchFamily="2" charset="2"/>
              <a:buChar char="§"/>
            </a:pPr>
            <a:r>
              <a:rPr lang="de-DE" sz="1500">
                <a:sym typeface="Wingdings" panose="05000000000000000000" pitchFamily="2" charset="2"/>
              </a:rPr>
              <a:t>Bewertung anhand von Auswertungsschablone</a:t>
            </a:r>
          </a:p>
          <a:p>
            <a:pPr>
              <a:lnSpc>
                <a:spcPct val="90000"/>
              </a:lnSpc>
              <a:buFont typeface="Wingdings" panose="05000000000000000000" pitchFamily="2" charset="2"/>
              <a:buChar char="§"/>
            </a:pPr>
            <a:r>
              <a:rPr lang="de-DE" sz="1500">
                <a:sym typeface="Wingdings" panose="05000000000000000000" pitchFamily="2" charset="2"/>
              </a:rPr>
              <a:t>Addieren der Gesamtzahl aller richtigen und falschen Antworten – Übertragen in den Protokollbogen zur Ermittlung der Rohwertsumme </a:t>
            </a:r>
          </a:p>
          <a:p>
            <a:pPr>
              <a:lnSpc>
                <a:spcPct val="90000"/>
              </a:lnSpc>
              <a:buFont typeface="Wingdings" panose="05000000000000000000" pitchFamily="2" charset="2"/>
              <a:buChar char="§"/>
            </a:pPr>
            <a:r>
              <a:rPr lang="de-DE" sz="1500">
                <a:sym typeface="Wingdings" panose="05000000000000000000" pitchFamily="2" charset="2"/>
              </a:rPr>
              <a:t>Rohwertsumme = Differenz der richtigen und falschen Antworten </a:t>
            </a:r>
          </a:p>
        </p:txBody>
      </p:sp>
      <p:sp>
        <p:nvSpPr>
          <p:cNvPr id="19" name="Rectangle 18">
            <a:extLst>
              <a:ext uri="{FF2B5EF4-FFF2-40B4-BE49-F238E27FC236}">
                <a16:creationId xmlns:a16="http://schemas.microsoft.com/office/drawing/2014/main" id="{85EC3AD1-DA06-4E55-8EEF-0784199650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5433" y="638174"/>
            <a:ext cx="3680469" cy="282842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3566" y="1649666"/>
            <a:ext cx="3033384" cy="776060"/>
          </a:xfrm>
          <a:prstGeom prst="rect">
            <a:avLst/>
          </a:prstGeom>
        </p:spPr>
      </p:pic>
      <p:sp>
        <p:nvSpPr>
          <p:cNvPr id="21" name="Rectangle 20">
            <a:extLst>
              <a:ext uri="{FF2B5EF4-FFF2-40B4-BE49-F238E27FC236}">
                <a16:creationId xmlns:a16="http://schemas.microsoft.com/office/drawing/2014/main" id="{5EFD83C0-7D88-4396-8CF2-B807E97D61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598" y="3568647"/>
            <a:ext cx="3680469" cy="282842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3566" y="4662009"/>
            <a:ext cx="3033384" cy="628166"/>
          </a:xfrm>
          <a:prstGeom prst="rect">
            <a:avLst/>
          </a:prstGeom>
        </p:spPr>
      </p:pic>
      <p:sp>
        <p:nvSpPr>
          <p:cNvPr id="23" name="Rectangle 22">
            <a:extLst>
              <a:ext uri="{FF2B5EF4-FFF2-40B4-BE49-F238E27FC236}">
                <a16:creationId xmlns:a16="http://schemas.microsoft.com/office/drawing/2014/main" id="{E3A5CDF9-D53B-425C-8FFC-92ACC6A1C1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180" y="638174"/>
            <a:ext cx="3680469" cy="575516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a:extLst>
              <a:ext uri="{FF2B5EF4-FFF2-40B4-BE49-F238E27FC236}">
                <a16:creationId xmlns:a16="http://schemas.microsoft.com/office/drawing/2014/main" id="{349E3E7A-6317-FE47-B799-A9C4B14CDA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7531" y="1345018"/>
            <a:ext cx="3033384" cy="4348937"/>
          </a:xfrm>
          <a:prstGeom prst="rect">
            <a:avLst/>
          </a:prstGeom>
        </p:spPr>
      </p:pic>
    </p:spTree>
    <p:extLst>
      <p:ext uri="{BB962C8B-B14F-4D97-AF65-F5344CB8AC3E}">
        <p14:creationId xmlns:p14="http://schemas.microsoft.com/office/powerpoint/2010/main" val="1093142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1192" y="702156"/>
            <a:ext cx="11029616" cy="1013800"/>
          </a:xfrm>
        </p:spPr>
        <p:txBody>
          <a:bodyPr/>
          <a:lstStyle/>
          <a:p>
            <a:r>
              <a:rPr lang="de-DE" dirty="0"/>
              <a:t>Visuelle </a:t>
            </a:r>
            <a:r>
              <a:rPr lang="de-DE" dirty="0" err="1"/>
              <a:t>puzzles</a:t>
            </a:r>
            <a:r>
              <a:rPr lang="de-DE" dirty="0"/>
              <a:t> (8) </a:t>
            </a:r>
          </a:p>
        </p:txBody>
      </p:sp>
      <p:sp>
        <p:nvSpPr>
          <p:cNvPr id="3" name="Inhaltsplatzhalter 2"/>
          <p:cNvSpPr>
            <a:spLocks noGrp="1"/>
          </p:cNvSpPr>
          <p:nvPr>
            <p:ph idx="1"/>
          </p:nvPr>
        </p:nvSpPr>
        <p:spPr>
          <a:xfrm>
            <a:off x="368650" y="1954915"/>
            <a:ext cx="4497295" cy="3187130"/>
          </a:xfrm>
        </p:spPr>
        <p:txBody>
          <a:bodyPr>
            <a:normAutofit fontScale="92500" lnSpcReduction="10000"/>
          </a:bodyPr>
          <a:lstStyle/>
          <a:p>
            <a:pPr marL="285750" indent="-285750">
              <a:buFont typeface="Wingdings" panose="05000000000000000000" pitchFamily="2" charset="2"/>
              <a:buChar char="§"/>
            </a:pPr>
            <a:r>
              <a:rPr lang="de-DE" dirty="0"/>
              <a:t>Testperson wird ein Muster vorgelegt, das in einer begrenzten Zeit mit Hilfe von drei möglichen Puzzleteilen konstruiert werden soll</a:t>
            </a:r>
          </a:p>
          <a:p>
            <a:pPr marL="285750" indent="-285750">
              <a:buFont typeface="Wingdings" panose="05000000000000000000" pitchFamily="2" charset="2"/>
              <a:buChar char="§"/>
            </a:pPr>
            <a:r>
              <a:rPr lang="de-DE" dirty="0"/>
              <a:t>Benötigte Materialien:  </a:t>
            </a:r>
            <a:r>
              <a:rPr lang="de-DE" dirty="0">
                <a:sym typeface="Wingdings" panose="05000000000000000000" pitchFamily="2" charset="2"/>
              </a:rPr>
              <a:t>Stimulus-Buch 1 </a:t>
            </a:r>
          </a:p>
          <a:p>
            <a:pPr marL="285750" indent="-285750">
              <a:buFont typeface="Wingdings" panose="05000000000000000000" pitchFamily="2" charset="2"/>
              <a:buChar char="§"/>
            </a:pPr>
            <a:r>
              <a:rPr lang="de-DE" dirty="0">
                <a:sym typeface="Wingdings" panose="05000000000000000000" pitchFamily="2" charset="2"/>
              </a:rPr>
              <a:t>Beachten der Zeitgrenzen (20 Sek. / 30 Sek.) </a:t>
            </a:r>
          </a:p>
          <a:p>
            <a:pPr marL="285750" indent="-285750">
              <a:buFont typeface="Wingdings" panose="05000000000000000000" pitchFamily="2" charset="2"/>
              <a:buChar char="§"/>
            </a:pPr>
            <a:r>
              <a:rPr lang="de-DE" dirty="0">
                <a:sym typeface="Wingdings" panose="05000000000000000000" pitchFamily="2" charset="2"/>
              </a:rPr>
              <a:t>Notieren der Lösungszeit in Sekunden</a:t>
            </a:r>
          </a:p>
          <a:p>
            <a:pPr marL="285750" indent="-285750">
              <a:buFont typeface="Wingdings" panose="05000000000000000000" pitchFamily="2" charset="2"/>
              <a:buChar char="§"/>
            </a:pPr>
            <a:r>
              <a:rPr lang="de-DE" dirty="0">
                <a:sym typeface="Wingdings" panose="05000000000000000000" pitchFamily="2" charset="2"/>
              </a:rPr>
              <a:t>Mehrere Antworten sind notwendig für das Lösen der Aufgabe (z.B. Beispielaufgabe Antworten 1, 2 und 6) </a:t>
            </a:r>
          </a:p>
          <a:p>
            <a:pPr marL="285750" indent="-285750">
              <a:buFont typeface="Wingdings" panose="05000000000000000000" pitchFamily="2" charset="2"/>
              <a:buChar char="§"/>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181" y="885587"/>
            <a:ext cx="6838904" cy="5602406"/>
          </a:xfrm>
          <a:prstGeom prst="rect">
            <a:avLst/>
          </a:prstGeom>
        </p:spPr>
      </p:pic>
      <p:pic>
        <p:nvPicPr>
          <p:cNvPr id="6" name="Grafik 5">
            <a:extLst>
              <a:ext uri="{FF2B5EF4-FFF2-40B4-BE49-F238E27FC236}">
                <a16:creationId xmlns:a16="http://schemas.microsoft.com/office/drawing/2014/main" id="{11B42608-38F6-B245-8E18-7E1BCF6BE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192" y="4895607"/>
            <a:ext cx="2538272" cy="1903704"/>
          </a:xfrm>
          <a:prstGeom prst="rect">
            <a:avLst/>
          </a:prstGeom>
        </p:spPr>
      </p:pic>
    </p:spTree>
    <p:extLst>
      <p:ext uri="{BB962C8B-B14F-4D97-AF65-F5344CB8AC3E}">
        <p14:creationId xmlns:p14="http://schemas.microsoft.com/office/powerpoint/2010/main" val="39027136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Visuelle </a:t>
            </a:r>
            <a:r>
              <a:rPr lang="de-DE" dirty="0" err="1"/>
              <a:t>puzzles</a:t>
            </a:r>
            <a:r>
              <a:rPr lang="de-DE" dirty="0"/>
              <a:t> (8) </a:t>
            </a:r>
          </a:p>
        </p:txBody>
      </p:sp>
      <p:sp>
        <p:nvSpPr>
          <p:cNvPr id="3" name="Inhaltsplatzhalter 2"/>
          <p:cNvSpPr>
            <a:spLocks noGrp="1"/>
          </p:cNvSpPr>
          <p:nvPr>
            <p:ph idx="1"/>
          </p:nvPr>
        </p:nvSpPr>
        <p:spPr>
          <a:xfrm>
            <a:off x="581192" y="1078173"/>
            <a:ext cx="4513322" cy="5240740"/>
          </a:xfrm>
        </p:spPr>
        <p:txBody>
          <a:bodyPr>
            <a:normAutofit/>
          </a:bodyPr>
          <a:lstStyle/>
          <a:p>
            <a:pPr>
              <a:buFont typeface="Wingdings" panose="05000000000000000000" pitchFamily="2" charset="2"/>
              <a:buChar char="Ø"/>
            </a:pPr>
            <a:r>
              <a:rPr lang="de-DE" dirty="0"/>
              <a:t>Bewertung</a:t>
            </a:r>
          </a:p>
          <a:p>
            <a:pPr>
              <a:buFont typeface="Wingdings" panose="05000000000000000000" pitchFamily="2" charset="2"/>
              <a:buChar char="§"/>
            </a:pPr>
            <a:r>
              <a:rPr lang="de-DE" dirty="0"/>
              <a:t>1 Punk </a:t>
            </a:r>
            <a:r>
              <a:rPr lang="de-DE" dirty="0">
                <a:sym typeface="Wingdings" panose="05000000000000000000" pitchFamily="2" charset="2"/>
              </a:rPr>
              <a:t> alle drei richtigen Antworten wurden benannt</a:t>
            </a:r>
          </a:p>
          <a:p>
            <a:pPr>
              <a:buFont typeface="Wingdings" panose="05000000000000000000" pitchFamily="2" charset="2"/>
              <a:buChar char="§"/>
            </a:pPr>
            <a:r>
              <a:rPr lang="de-DE" dirty="0">
                <a:sym typeface="Wingdings" panose="05000000000000000000" pitchFamily="2" charset="2"/>
              </a:rPr>
              <a:t>0 Punkte  keine Antwort / Falsche Antwort / Unvollständige Antwort / Überschreiten der Zeitgrenze </a:t>
            </a:r>
          </a:p>
          <a:p>
            <a:pPr marL="285750" indent="-285750">
              <a:buFont typeface="Wingdings" panose="05000000000000000000" pitchFamily="2" charset="2"/>
              <a:buChar char="§"/>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096" y="1078173"/>
            <a:ext cx="6838904" cy="5602406"/>
          </a:xfrm>
          <a:prstGeom prst="rect">
            <a:avLst/>
          </a:prstGeom>
        </p:spPr>
      </p:pic>
    </p:spTree>
    <p:extLst>
      <p:ext uri="{BB962C8B-B14F-4D97-AF65-F5344CB8AC3E}">
        <p14:creationId xmlns:p14="http://schemas.microsoft.com/office/powerpoint/2010/main" val="4286510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Allgemeines wissen (9) </a:t>
            </a:r>
          </a:p>
        </p:txBody>
      </p:sp>
      <p:pic>
        <p:nvPicPr>
          <p:cNvPr id="5" name="Inhaltsplatzhalt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57966" y="1889512"/>
            <a:ext cx="7934034" cy="3663236"/>
          </a:xfrm>
        </p:spPr>
      </p:pic>
      <p:sp>
        <p:nvSpPr>
          <p:cNvPr id="7" name="Inhaltsplatzhalter 2"/>
          <p:cNvSpPr txBox="1">
            <a:spLocks/>
          </p:cNvSpPr>
          <p:nvPr/>
        </p:nvSpPr>
        <p:spPr>
          <a:xfrm>
            <a:off x="485658" y="1480782"/>
            <a:ext cx="3772308" cy="5261212"/>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85750" indent="-285750">
              <a:buFont typeface="Wingdings" panose="05000000000000000000" pitchFamily="2" charset="2"/>
              <a:buChar char="§"/>
            </a:pPr>
            <a:r>
              <a:rPr lang="de-DE" dirty="0"/>
              <a:t>Testperson hat die Aufgabe ein breites Spektrum mündlich gestellter allgemeiner Wissensfrage zu beantworten </a:t>
            </a:r>
          </a:p>
          <a:p>
            <a:pPr marL="285750" indent="-285750">
              <a:buFont typeface="Wingdings" panose="05000000000000000000" pitchFamily="2" charset="2"/>
              <a:buChar char="§"/>
            </a:pPr>
            <a:r>
              <a:rPr lang="de-DE" dirty="0"/>
              <a:t>Keine </a:t>
            </a:r>
            <a:r>
              <a:rPr lang="de-DE" dirty="0">
                <a:sym typeface="Wingdings" panose="05000000000000000000" pitchFamily="2" charset="2"/>
              </a:rPr>
              <a:t>zusätzlichen Materialien  </a:t>
            </a:r>
          </a:p>
          <a:p>
            <a:pPr marL="285750" indent="-285750">
              <a:buFont typeface="Wingdings" panose="05000000000000000000" pitchFamily="2" charset="2"/>
              <a:buChar char="§"/>
            </a:pPr>
            <a:r>
              <a:rPr lang="de-DE" dirty="0">
                <a:sym typeface="Wingdings" panose="05000000000000000000" pitchFamily="2" charset="2"/>
              </a:rPr>
              <a:t>Aufgaben dürfen wiederholt werden </a:t>
            </a:r>
          </a:p>
          <a:p>
            <a:pPr marL="285750" indent="-285750">
              <a:buFont typeface="Wingdings" panose="05000000000000000000" pitchFamily="2" charset="2"/>
              <a:buChar char="§"/>
            </a:pPr>
            <a:r>
              <a:rPr lang="de-DE" dirty="0">
                <a:sym typeface="Wingdings" panose="05000000000000000000" pitchFamily="2" charset="2"/>
              </a:rPr>
              <a:t>Wortwörtliches Notieren der Antworten </a:t>
            </a:r>
          </a:p>
          <a:p>
            <a:pPr marL="0" indent="0">
              <a:buNone/>
            </a:pPr>
            <a:endParaRPr lang="de-DE" dirty="0">
              <a:sym typeface="Wingdings" panose="05000000000000000000" pitchFamily="2" charset="2"/>
            </a:endParaRPr>
          </a:p>
          <a:p>
            <a:pPr marL="285750" indent="-285750">
              <a:buFont typeface="Wingdings" panose="05000000000000000000" pitchFamily="2" charset="2"/>
              <a:buChar char="§"/>
            </a:pPr>
            <a:endParaRPr lang="de-DE" dirty="0"/>
          </a:p>
        </p:txBody>
      </p:sp>
    </p:spTree>
    <p:extLst>
      <p:ext uri="{BB962C8B-B14F-4D97-AF65-F5344CB8AC3E}">
        <p14:creationId xmlns:p14="http://schemas.microsoft.com/office/powerpoint/2010/main" val="1275763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Allgemeines wissen (9) </a:t>
            </a:r>
          </a:p>
        </p:txBody>
      </p:sp>
      <p:sp>
        <p:nvSpPr>
          <p:cNvPr id="7" name="Inhaltsplatzhalter 2"/>
          <p:cNvSpPr txBox="1">
            <a:spLocks/>
          </p:cNvSpPr>
          <p:nvPr/>
        </p:nvSpPr>
        <p:spPr>
          <a:xfrm>
            <a:off x="475024" y="2317570"/>
            <a:ext cx="4905049" cy="4271432"/>
          </a:xfrm>
          <a:prstGeom prst="rect">
            <a:avLst/>
          </a:prstGeom>
        </p:spPr>
        <p:txBody>
          <a:bodyPr vert="horz" lIns="91440" tIns="45720" rIns="91440" bIns="45720" rtlCol="0" anchor="ctr">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Font typeface="Wingdings" panose="05000000000000000000" pitchFamily="2" charset="2"/>
              <a:buChar char="Ø"/>
            </a:pPr>
            <a:r>
              <a:rPr lang="de-DE" dirty="0">
                <a:sym typeface="Wingdings" panose="05000000000000000000" pitchFamily="2" charset="2"/>
              </a:rPr>
              <a:t>Bewertung </a:t>
            </a:r>
          </a:p>
          <a:p>
            <a:pPr>
              <a:buFont typeface="Wingdings" panose="05000000000000000000" pitchFamily="2" charset="2"/>
              <a:buChar char="§"/>
            </a:pPr>
            <a:r>
              <a:rPr lang="de-DE" dirty="0">
                <a:sym typeface="Wingdings" panose="05000000000000000000" pitchFamily="2" charset="2"/>
              </a:rPr>
              <a:t>Bemerkungen, die nicht zur Antwort gehören, beeinflussen die Bewertung nicht (z. B. „Eine Minute hat 60 Sekunden, aber ich hab früher gedacht, dass eine Minute nur 30 Sekunden hat“)</a:t>
            </a:r>
          </a:p>
          <a:p>
            <a:pPr>
              <a:buFont typeface="Wingdings" panose="05000000000000000000" pitchFamily="2" charset="2"/>
              <a:buChar char="§"/>
            </a:pPr>
            <a:r>
              <a:rPr lang="de-DE" dirty="0">
                <a:sym typeface="Wingdings" panose="05000000000000000000" pitchFamily="2" charset="2"/>
              </a:rPr>
              <a:t>Bei mehreren Antworten zählt immer die beste Antwort (z.B. „Afrika, Nordafrika“ – die beste Antwort „Afrika“ wird bewertet)</a:t>
            </a:r>
          </a:p>
          <a:p>
            <a:pPr>
              <a:buFont typeface="Wingdings" panose="05000000000000000000" pitchFamily="2" charset="2"/>
              <a:buChar char="§"/>
            </a:pPr>
            <a:r>
              <a:rPr lang="de-DE" dirty="0">
                <a:sym typeface="Wingdings" panose="05000000000000000000" pitchFamily="2" charset="2"/>
              </a:rPr>
              <a:t>Eine 1-Punkte-Antwort, die von einer irrelevanten oder falschen Antwort begleitet wird  0 Punkte </a:t>
            </a:r>
          </a:p>
          <a:p>
            <a:pPr>
              <a:buFont typeface="Wingdings" panose="05000000000000000000" pitchFamily="2" charset="2"/>
              <a:buChar char="§"/>
            </a:pPr>
            <a:r>
              <a:rPr lang="de-DE" dirty="0">
                <a:sym typeface="Wingdings" panose="05000000000000000000" pitchFamily="2" charset="2"/>
              </a:rPr>
              <a:t>Eintragen der Rohwertsumme </a:t>
            </a:r>
          </a:p>
          <a:p>
            <a:pPr marL="0" indent="0">
              <a:buNone/>
            </a:pPr>
            <a:endParaRPr lang="de-DE" dirty="0">
              <a:sym typeface="Wingdings" panose="05000000000000000000" pitchFamily="2" charset="2"/>
            </a:endParaRPr>
          </a:p>
          <a:p>
            <a:pPr>
              <a:buFont typeface="Wingdings" panose="05000000000000000000" pitchFamily="2" charset="2"/>
              <a:buChar char="§"/>
            </a:pPr>
            <a:r>
              <a:rPr lang="de-DE" dirty="0">
                <a:sym typeface="Wingdings" panose="05000000000000000000" pitchFamily="2" charset="2"/>
              </a:rPr>
              <a:t>Für jede Aufgabe im Manual:</a:t>
            </a:r>
          </a:p>
          <a:p>
            <a:pPr marL="0" indent="0">
              <a:buNone/>
            </a:pPr>
            <a:endParaRPr lang="de-DE" dirty="0">
              <a:sym typeface="Wingdings" panose="05000000000000000000" pitchFamily="2" charset="2"/>
            </a:endParaRPr>
          </a:p>
          <a:p>
            <a:pPr marL="0" indent="0">
              <a:buNone/>
            </a:pPr>
            <a:endParaRPr lang="de-DE" dirty="0">
              <a:sym typeface="Wingdings" panose="05000000000000000000" pitchFamily="2" charset="2"/>
            </a:endParaRPr>
          </a:p>
          <a:p>
            <a:pPr marL="285750" indent="-285750">
              <a:buFont typeface="Wingdings" panose="05000000000000000000" pitchFamily="2" charset="2"/>
              <a:buChar char="§"/>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823" y="456495"/>
            <a:ext cx="6201122" cy="6132507"/>
          </a:xfrm>
          <a:prstGeom prst="rect">
            <a:avLst/>
          </a:prstGeom>
        </p:spPr>
      </p:pic>
    </p:spTree>
    <p:extLst>
      <p:ext uri="{BB962C8B-B14F-4D97-AF65-F5344CB8AC3E}">
        <p14:creationId xmlns:p14="http://schemas.microsoft.com/office/powerpoint/2010/main" val="3010975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7243" y="702157"/>
            <a:ext cx="11029616" cy="1013800"/>
          </a:xfrm>
        </p:spPr>
        <p:txBody>
          <a:bodyPr/>
          <a:lstStyle/>
          <a:p>
            <a:r>
              <a:rPr lang="de-DE" dirty="0"/>
              <a:t>Zahlen-symbol-test (10) </a:t>
            </a:r>
          </a:p>
        </p:txBody>
      </p:sp>
      <p:sp>
        <p:nvSpPr>
          <p:cNvPr id="7" name="Inhaltsplatzhalter 2"/>
          <p:cNvSpPr txBox="1">
            <a:spLocks/>
          </p:cNvSpPr>
          <p:nvPr/>
        </p:nvSpPr>
        <p:spPr>
          <a:xfrm>
            <a:off x="276783" y="3877368"/>
            <a:ext cx="8812625" cy="289698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85750" indent="-285750">
              <a:buFont typeface="Wingdings" panose="05000000000000000000" pitchFamily="2" charset="2"/>
              <a:buChar char="§"/>
            </a:pPr>
            <a:r>
              <a:rPr lang="de-DE" dirty="0"/>
              <a:t>Testperson hat die Aufgabe Symbole nachzuzeichnen, die mit Zahlen gepaart sind. Mithilfe eines Schlüssels zeichnet die Testperson innerhalb einer festgesetzten Zeit jedes Symbol in das entsprechende Kästchen.</a:t>
            </a:r>
          </a:p>
          <a:p>
            <a:pPr marL="285750" indent="-285750">
              <a:buFont typeface="Wingdings" panose="05000000000000000000" pitchFamily="2" charset="2"/>
              <a:buChar char="§"/>
            </a:pPr>
            <a:r>
              <a:rPr lang="de-DE" dirty="0"/>
              <a:t>Aufgabenheft 1 (Rückseite), 2 Bleistifte ohne Radiergummi,  Auswertungsschablone für Zahlen-Symbol-Test </a:t>
            </a:r>
            <a:endParaRPr lang="de-DE" dirty="0">
              <a:sym typeface="Wingdings" panose="05000000000000000000" pitchFamily="2" charset="2"/>
            </a:endParaRPr>
          </a:p>
          <a:p>
            <a:pPr marL="285750" indent="-285750">
              <a:buFont typeface="Wingdings" panose="05000000000000000000" pitchFamily="2" charset="2"/>
              <a:buChar char="§"/>
            </a:pPr>
            <a:r>
              <a:rPr lang="de-DE" dirty="0">
                <a:sym typeface="Wingdings" panose="05000000000000000000" pitchFamily="2" charset="2"/>
              </a:rPr>
              <a:t>Zeitgrenze von 120 Sekunden</a:t>
            </a:r>
          </a:p>
          <a:p>
            <a:pPr marL="285750" indent="-285750">
              <a:buFont typeface="Wingdings" panose="05000000000000000000" pitchFamily="2" charset="2"/>
              <a:buChar char="§"/>
            </a:pPr>
            <a:endParaRPr lang="de-DE" dirty="0">
              <a:sym typeface="Wingdings" panose="05000000000000000000" pitchFamily="2" charset="2"/>
            </a:endParaRPr>
          </a:p>
          <a:p>
            <a:pPr marL="285750" indent="-285750">
              <a:buFont typeface="Wingdings" panose="05000000000000000000" pitchFamily="2" charset="2"/>
              <a:buChar char="§"/>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182" y="1998898"/>
            <a:ext cx="8195738" cy="1595529"/>
          </a:xfrm>
          <a:prstGeom prst="rect">
            <a:avLst/>
          </a:prstGeom>
        </p:spPr>
      </p:pic>
    </p:spTree>
    <p:extLst>
      <p:ext uri="{BB962C8B-B14F-4D97-AF65-F5344CB8AC3E}">
        <p14:creationId xmlns:p14="http://schemas.microsoft.com/office/powerpoint/2010/main" val="60468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Protokollbogen </a:t>
            </a:r>
          </a:p>
        </p:txBody>
      </p:sp>
      <p:pic>
        <p:nvPicPr>
          <p:cNvPr id="4" name="Grafik 3" descr="Ein Bild, das Text, Screenshot, Zahl, Reihe enthält.&#10;&#10;Automatisch generierte Beschreibung"/>
          <p:cNvPicPr/>
          <p:nvPr/>
        </p:nvPicPr>
        <p:blipFill>
          <a:blip r:embed="rId3"/>
          <a:stretch>
            <a:fillRect/>
          </a:stretch>
        </p:blipFill>
        <p:spPr>
          <a:xfrm>
            <a:off x="741288" y="1897986"/>
            <a:ext cx="5500024" cy="4598507"/>
          </a:xfrm>
          <a:prstGeom prst="rect">
            <a:avLst/>
          </a:prstGeom>
        </p:spPr>
      </p:pic>
    </p:spTree>
    <p:extLst>
      <p:ext uri="{BB962C8B-B14F-4D97-AF65-F5344CB8AC3E}">
        <p14:creationId xmlns:p14="http://schemas.microsoft.com/office/powerpoint/2010/main" val="2050751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B084A1-F3A2-4BF8-BB6A-E677B5BD77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0965C0-22E8-4A47-9A17-4E6078D00D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4"/>
            <a:ext cx="3705323" cy="57626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803189" y="1209184"/>
            <a:ext cx="3089189" cy="4734416"/>
          </a:xfrm>
        </p:spPr>
        <p:txBody>
          <a:bodyPr vert="horz" lIns="91440" tIns="45720" rIns="91440" bIns="45720" rtlCol="0" anchor="ctr">
            <a:normAutofit/>
          </a:bodyPr>
          <a:lstStyle/>
          <a:p>
            <a:r>
              <a:rPr lang="en-US"/>
              <a:t>Zahlen-symbol-test (10) </a:t>
            </a:r>
          </a:p>
        </p:txBody>
      </p:sp>
      <p:sp>
        <p:nvSpPr>
          <p:cNvPr id="18" name="Rectangle 17">
            <a:extLst>
              <a:ext uri="{FF2B5EF4-FFF2-40B4-BE49-F238E27FC236}">
                <a16:creationId xmlns:a16="http://schemas.microsoft.com/office/drawing/2014/main" id="{03D63C01-EC27-44CF-85D4-0C65696F1D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B57BCC7-232D-4B6C-920B-D0696A3C8B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8E8CD9E-3CE2-487B-AA8E-6E386CD195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5" name="Grafik 4">
            <a:extLst>
              <a:ext uri="{FF2B5EF4-FFF2-40B4-BE49-F238E27FC236}">
                <a16:creationId xmlns:a16="http://schemas.microsoft.com/office/drawing/2014/main" id="{B0776459-5211-3C40-8135-F63C97F7F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682" y="780711"/>
            <a:ext cx="2318156" cy="2167476"/>
          </a:xfrm>
          <a:prstGeom prst="rect">
            <a:avLst/>
          </a:prstGeom>
        </p:spPr>
      </p:pic>
      <p:sp>
        <p:nvSpPr>
          <p:cNvPr id="24" name="Rectangle 23">
            <a:extLst>
              <a:ext uri="{FF2B5EF4-FFF2-40B4-BE49-F238E27FC236}">
                <a16:creationId xmlns:a16="http://schemas.microsoft.com/office/drawing/2014/main" id="{E8F42A1F-0F67-4856-AEB3-D2AC390D23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1923"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827" y="1542149"/>
            <a:ext cx="3550290" cy="691162"/>
          </a:xfrm>
          <a:prstGeom prst="rect">
            <a:avLst/>
          </a:prstGeom>
        </p:spPr>
      </p:pic>
      <p:sp>
        <p:nvSpPr>
          <p:cNvPr id="26" name="Rectangle 25">
            <a:extLst>
              <a:ext uri="{FF2B5EF4-FFF2-40B4-BE49-F238E27FC236}">
                <a16:creationId xmlns:a16="http://schemas.microsoft.com/office/drawing/2014/main" id="{E18DC9CC-CE0B-48A6-8164-0D10E9E6CE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39"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4561870" y="3425295"/>
            <a:ext cx="6864154" cy="2800477"/>
          </a:xfrm>
          <a:prstGeom prst="rect">
            <a:avLst/>
          </a:prstGeom>
        </p:spPr>
        <p:txBody>
          <a:bodyPr vert="horz" lIns="91440" tIns="45720" rIns="91440" bIns="45720" rtlCol="0" anchor="ctr">
            <a:normAutofit/>
          </a:bodyPr>
          <a:lstStyle/>
          <a:p>
            <a:pPr marL="306000" lvl="0" indent="-306000">
              <a:lnSpc>
                <a:spcPct val="90000"/>
              </a:lnSpc>
              <a:spcBef>
                <a:spcPct val="20000"/>
              </a:spcBef>
              <a:spcAft>
                <a:spcPts val="600"/>
              </a:spcAft>
              <a:buClr>
                <a:schemeClr val="accent2"/>
              </a:buClr>
              <a:buSzPct val="92000"/>
              <a:buFont typeface="Wingdings 2" panose="05020102010507070707" pitchFamily="18" charset="2"/>
              <a:buChar char=""/>
            </a:pPr>
            <a:r>
              <a:rPr lang="en-US" sz="1000" dirty="0" err="1">
                <a:solidFill>
                  <a:schemeClr val="tx2"/>
                </a:solidFill>
                <a:sym typeface="Wingdings" panose="05000000000000000000" pitchFamily="2" charset="2"/>
              </a:rPr>
              <a:t>Wenn</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eine</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Testperson</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alle</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Aufgaben</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vor</a:t>
            </a:r>
            <a:r>
              <a:rPr lang="en-US" sz="1000" dirty="0">
                <a:solidFill>
                  <a:schemeClr val="tx2"/>
                </a:solidFill>
                <a:sym typeface="Wingdings" panose="05000000000000000000" pitchFamily="2" charset="2"/>
              </a:rPr>
              <a:t> der </a:t>
            </a:r>
            <a:r>
              <a:rPr lang="en-US" sz="1000" dirty="0" err="1">
                <a:solidFill>
                  <a:schemeClr val="tx2"/>
                </a:solidFill>
                <a:sym typeface="Wingdings" panose="05000000000000000000" pitchFamily="2" charset="2"/>
              </a:rPr>
              <a:t>Zeitgrenze</a:t>
            </a:r>
            <a:r>
              <a:rPr lang="en-US" sz="1000" dirty="0">
                <a:solidFill>
                  <a:schemeClr val="tx2"/>
                </a:solidFill>
                <a:sym typeface="Wingdings" panose="05000000000000000000" pitchFamily="2" charset="2"/>
              </a:rPr>
              <a:t> von 120 </a:t>
            </a:r>
            <a:r>
              <a:rPr lang="en-US" sz="1000" dirty="0" err="1">
                <a:solidFill>
                  <a:schemeClr val="tx2"/>
                </a:solidFill>
                <a:sym typeface="Wingdings" panose="05000000000000000000" pitchFamily="2" charset="2"/>
              </a:rPr>
              <a:t>Sekunden</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bearbeitet</a:t>
            </a:r>
            <a:r>
              <a:rPr lang="en-US" sz="1000" dirty="0">
                <a:solidFill>
                  <a:schemeClr val="tx2"/>
                </a:solidFill>
                <a:sym typeface="Wingdings" panose="05000000000000000000" pitchFamily="2" charset="2"/>
              </a:rPr>
              <a:t> hat  </a:t>
            </a:r>
            <a:r>
              <a:rPr lang="en-US" sz="1000" dirty="0" err="1">
                <a:solidFill>
                  <a:schemeClr val="tx2"/>
                </a:solidFill>
                <a:sym typeface="Wingdings" panose="05000000000000000000" pitchFamily="2" charset="2"/>
              </a:rPr>
              <a:t>Stoppen</a:t>
            </a:r>
            <a:r>
              <a:rPr lang="en-US" sz="1000" dirty="0">
                <a:solidFill>
                  <a:schemeClr val="tx2"/>
                </a:solidFill>
                <a:sym typeface="Wingdings" panose="05000000000000000000" pitchFamily="2" charset="2"/>
              </a:rPr>
              <a:t> Sie die Zeit und </a:t>
            </a:r>
            <a:r>
              <a:rPr lang="en-US" sz="1000" dirty="0" err="1">
                <a:solidFill>
                  <a:schemeClr val="tx2"/>
                </a:solidFill>
                <a:sym typeface="Wingdings" panose="05000000000000000000" pitchFamily="2" charset="2"/>
              </a:rPr>
              <a:t>tragen</a:t>
            </a:r>
            <a:r>
              <a:rPr lang="en-US" sz="1000" dirty="0">
                <a:solidFill>
                  <a:schemeClr val="tx2"/>
                </a:solidFill>
                <a:sym typeface="Wingdings" panose="05000000000000000000" pitchFamily="2" charset="2"/>
              </a:rPr>
              <a:t> Sie die </a:t>
            </a:r>
            <a:r>
              <a:rPr lang="en-US" sz="1000" dirty="0" err="1">
                <a:solidFill>
                  <a:schemeClr val="tx2"/>
                </a:solidFill>
                <a:sym typeface="Wingdings" panose="05000000000000000000" pitchFamily="2" charset="2"/>
              </a:rPr>
              <a:t>Lösungszeit</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ein</a:t>
            </a:r>
            <a:r>
              <a:rPr lang="en-US" sz="1000" dirty="0">
                <a:solidFill>
                  <a:schemeClr val="tx2"/>
                </a:solidFill>
                <a:sym typeface="Wingdings" panose="05000000000000000000" pitchFamily="2" charset="2"/>
              </a:rPr>
              <a:t> </a:t>
            </a:r>
          </a:p>
          <a:p>
            <a:pPr marL="306000" lvl="0" indent="-306000">
              <a:lnSpc>
                <a:spcPct val="90000"/>
              </a:lnSpc>
              <a:spcBef>
                <a:spcPct val="20000"/>
              </a:spcBef>
              <a:spcAft>
                <a:spcPts val="600"/>
              </a:spcAft>
              <a:buClr>
                <a:schemeClr val="accent2"/>
              </a:buClr>
              <a:buSzPct val="92000"/>
              <a:buFont typeface="Wingdings 2" panose="05020102010507070707" pitchFamily="18" charset="2"/>
              <a:buChar char=""/>
            </a:pPr>
            <a:r>
              <a:rPr lang="en-US" sz="1000" dirty="0" err="1">
                <a:solidFill>
                  <a:schemeClr val="tx2"/>
                </a:solidFill>
                <a:sym typeface="Wingdings" panose="05000000000000000000" pitchFamily="2" charset="2"/>
              </a:rPr>
              <a:t>Bewertung</a:t>
            </a:r>
            <a:endParaRPr lang="en-US" sz="1000" dirty="0">
              <a:solidFill>
                <a:schemeClr val="tx2"/>
              </a:solidFill>
              <a:sym typeface="Wingdings" panose="05000000000000000000" pitchFamily="2" charset="2"/>
            </a:endParaRPr>
          </a:p>
          <a:p>
            <a:pPr marL="306000" lvl="0" indent="-306000">
              <a:lnSpc>
                <a:spcPct val="90000"/>
              </a:lnSpc>
              <a:spcBef>
                <a:spcPct val="20000"/>
              </a:spcBef>
              <a:spcAft>
                <a:spcPts val="600"/>
              </a:spcAft>
              <a:buClr>
                <a:schemeClr val="accent2"/>
              </a:buClr>
              <a:buSzPct val="92000"/>
              <a:buFont typeface="Wingdings 2" panose="05020102010507070707" pitchFamily="18" charset="2"/>
              <a:buChar char=""/>
            </a:pPr>
            <a:r>
              <a:rPr lang="en-US" sz="1000" dirty="0" err="1">
                <a:solidFill>
                  <a:schemeClr val="tx2"/>
                </a:solidFill>
                <a:sym typeface="Wingdings" panose="05000000000000000000" pitchFamily="2" charset="2"/>
              </a:rPr>
              <a:t>Bewertung</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anhand</a:t>
            </a:r>
            <a:r>
              <a:rPr lang="en-US" sz="1000" dirty="0">
                <a:solidFill>
                  <a:schemeClr val="tx2"/>
                </a:solidFill>
                <a:sym typeface="Wingdings" panose="05000000000000000000" pitchFamily="2" charset="2"/>
              </a:rPr>
              <a:t> von </a:t>
            </a:r>
            <a:r>
              <a:rPr lang="en-US" sz="1000" dirty="0" err="1">
                <a:solidFill>
                  <a:schemeClr val="tx2"/>
                </a:solidFill>
                <a:sym typeface="Wingdings" panose="05000000000000000000" pitchFamily="2" charset="2"/>
              </a:rPr>
              <a:t>Auswertungsschablone</a:t>
            </a:r>
            <a:endParaRPr lang="en-US" sz="1000" dirty="0">
              <a:solidFill>
                <a:schemeClr val="tx2"/>
              </a:solidFill>
              <a:sym typeface="Wingdings" panose="05000000000000000000" pitchFamily="2" charset="2"/>
            </a:endParaRPr>
          </a:p>
          <a:p>
            <a:pPr marL="306000" lvl="0" indent="-306000">
              <a:lnSpc>
                <a:spcPct val="90000"/>
              </a:lnSpc>
              <a:spcBef>
                <a:spcPct val="20000"/>
              </a:spcBef>
              <a:spcAft>
                <a:spcPts val="600"/>
              </a:spcAft>
              <a:buClr>
                <a:schemeClr val="accent2"/>
              </a:buClr>
              <a:buSzPct val="92000"/>
              <a:buFont typeface="Wingdings 2" panose="05020102010507070707" pitchFamily="18" charset="2"/>
              <a:buChar char=""/>
            </a:pPr>
            <a:r>
              <a:rPr lang="en-US" sz="1000" dirty="0" err="1">
                <a:solidFill>
                  <a:schemeClr val="tx2"/>
                </a:solidFill>
                <a:sym typeface="Wingdings" panose="05000000000000000000" pitchFamily="2" charset="2"/>
              </a:rPr>
              <a:t>Addieren</a:t>
            </a:r>
            <a:r>
              <a:rPr lang="en-US" sz="1000" dirty="0">
                <a:solidFill>
                  <a:schemeClr val="tx2"/>
                </a:solidFill>
                <a:sym typeface="Wingdings" panose="05000000000000000000" pitchFamily="2" charset="2"/>
              </a:rPr>
              <a:t> der </a:t>
            </a:r>
            <a:r>
              <a:rPr lang="en-US" sz="1000" dirty="0" err="1">
                <a:solidFill>
                  <a:schemeClr val="tx2"/>
                </a:solidFill>
                <a:sym typeface="Wingdings" panose="05000000000000000000" pitchFamily="2" charset="2"/>
              </a:rPr>
              <a:t>Gesamtzahl</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aller</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richtigen</a:t>
            </a:r>
            <a:r>
              <a:rPr lang="en-US" sz="1000" dirty="0">
                <a:solidFill>
                  <a:schemeClr val="tx2"/>
                </a:solidFill>
                <a:sym typeface="Wingdings" panose="05000000000000000000" pitchFamily="2" charset="2"/>
              </a:rPr>
              <a:t> und </a:t>
            </a:r>
            <a:r>
              <a:rPr lang="en-US" sz="1000" dirty="0" err="1">
                <a:solidFill>
                  <a:schemeClr val="tx2"/>
                </a:solidFill>
                <a:sym typeface="Wingdings" panose="05000000000000000000" pitchFamily="2" charset="2"/>
              </a:rPr>
              <a:t>falschen</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Antworten</a:t>
            </a:r>
            <a:r>
              <a:rPr lang="en-US" sz="1000" dirty="0">
                <a:solidFill>
                  <a:schemeClr val="tx2"/>
                </a:solidFill>
                <a:sym typeface="Wingdings" panose="05000000000000000000" pitchFamily="2" charset="2"/>
              </a:rPr>
              <a:t> – </a:t>
            </a:r>
            <a:r>
              <a:rPr lang="en-US" sz="1000" dirty="0" err="1">
                <a:solidFill>
                  <a:schemeClr val="tx2"/>
                </a:solidFill>
                <a:sym typeface="Wingdings" panose="05000000000000000000" pitchFamily="2" charset="2"/>
              </a:rPr>
              <a:t>Übertragen</a:t>
            </a:r>
            <a:r>
              <a:rPr lang="en-US" sz="1000" dirty="0">
                <a:solidFill>
                  <a:schemeClr val="tx2"/>
                </a:solidFill>
                <a:sym typeface="Wingdings" panose="05000000000000000000" pitchFamily="2" charset="2"/>
              </a:rPr>
              <a:t> in den </a:t>
            </a:r>
            <a:r>
              <a:rPr lang="en-US" sz="1000" dirty="0" err="1">
                <a:solidFill>
                  <a:schemeClr val="tx2"/>
                </a:solidFill>
                <a:sym typeface="Wingdings" panose="05000000000000000000" pitchFamily="2" charset="2"/>
              </a:rPr>
              <a:t>Protokollbogen</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zur</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Ermittlung</a:t>
            </a:r>
            <a:r>
              <a:rPr lang="en-US" sz="1000" dirty="0">
                <a:solidFill>
                  <a:schemeClr val="tx2"/>
                </a:solidFill>
                <a:sym typeface="Wingdings" panose="05000000000000000000" pitchFamily="2" charset="2"/>
              </a:rPr>
              <a:t> der </a:t>
            </a:r>
            <a:r>
              <a:rPr lang="en-US" sz="1000" dirty="0" err="1">
                <a:solidFill>
                  <a:schemeClr val="tx2"/>
                </a:solidFill>
                <a:sym typeface="Wingdings" panose="05000000000000000000" pitchFamily="2" charset="2"/>
              </a:rPr>
              <a:t>Rohwertsumme</a:t>
            </a:r>
            <a:r>
              <a:rPr lang="en-US" sz="1000" dirty="0">
                <a:solidFill>
                  <a:schemeClr val="tx2"/>
                </a:solidFill>
                <a:sym typeface="Wingdings" panose="05000000000000000000" pitchFamily="2" charset="2"/>
              </a:rPr>
              <a:t> </a:t>
            </a:r>
          </a:p>
          <a:p>
            <a:pPr marL="306000" lvl="0" indent="-306000">
              <a:lnSpc>
                <a:spcPct val="90000"/>
              </a:lnSpc>
              <a:spcBef>
                <a:spcPct val="20000"/>
              </a:spcBef>
              <a:spcAft>
                <a:spcPts val="600"/>
              </a:spcAft>
              <a:buClr>
                <a:schemeClr val="accent2"/>
              </a:buClr>
              <a:buSzPct val="92000"/>
              <a:buFont typeface="Wingdings 2" panose="05020102010507070707" pitchFamily="18" charset="2"/>
              <a:buChar char=""/>
            </a:pPr>
            <a:r>
              <a:rPr lang="en-US" sz="1000" dirty="0">
                <a:solidFill>
                  <a:schemeClr val="tx2"/>
                </a:solidFill>
                <a:sym typeface="Wingdings" panose="05000000000000000000" pitchFamily="2" charset="2"/>
              </a:rPr>
              <a:t>Symbol muss </a:t>
            </a:r>
            <a:r>
              <a:rPr lang="en-US" sz="1000" dirty="0" err="1">
                <a:solidFill>
                  <a:schemeClr val="tx2"/>
                </a:solidFill>
                <a:sym typeface="Wingdings" panose="05000000000000000000" pitchFamily="2" charset="2"/>
              </a:rPr>
              <a:t>richtig</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gezeichnet</a:t>
            </a:r>
            <a:r>
              <a:rPr lang="en-US" sz="1000" dirty="0">
                <a:solidFill>
                  <a:schemeClr val="tx2"/>
                </a:solidFill>
                <a:sym typeface="Wingdings" panose="05000000000000000000" pitchFamily="2" charset="2"/>
              </a:rPr>
              <a:t> sein, um </a:t>
            </a:r>
            <a:r>
              <a:rPr lang="en-US" sz="1000" dirty="0" err="1">
                <a:solidFill>
                  <a:schemeClr val="tx2"/>
                </a:solidFill>
                <a:sym typeface="Wingdings" panose="05000000000000000000" pitchFamily="2" charset="2"/>
              </a:rPr>
              <a:t>als</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richtig</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gewertet</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zu</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werden</a:t>
            </a:r>
            <a:r>
              <a:rPr lang="en-US" sz="1000" dirty="0">
                <a:solidFill>
                  <a:schemeClr val="tx2"/>
                </a:solidFill>
                <a:sym typeface="Wingdings" panose="05000000000000000000" pitchFamily="2" charset="2"/>
              </a:rPr>
              <a:t>.</a:t>
            </a:r>
          </a:p>
          <a:p>
            <a:pPr marL="306000" lvl="0" indent="-306000">
              <a:lnSpc>
                <a:spcPct val="90000"/>
              </a:lnSpc>
              <a:spcBef>
                <a:spcPct val="20000"/>
              </a:spcBef>
              <a:spcAft>
                <a:spcPts val="600"/>
              </a:spcAft>
              <a:buClr>
                <a:schemeClr val="accent2"/>
              </a:buClr>
              <a:buSzPct val="92000"/>
              <a:buFont typeface="Wingdings 2" panose="05020102010507070707" pitchFamily="18" charset="2"/>
              <a:buChar char=""/>
            </a:pPr>
            <a:r>
              <a:rPr lang="en-US" sz="1000" dirty="0" err="1">
                <a:solidFill>
                  <a:schemeClr val="tx2"/>
                </a:solidFill>
                <a:sym typeface="Wingdings" panose="05000000000000000000" pitchFamily="2" charset="2"/>
              </a:rPr>
              <a:t>Unklare</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Zeichnungen</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werden</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gewertet</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wenn</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sie</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eindeutig</a:t>
            </a:r>
            <a:r>
              <a:rPr lang="en-US" sz="1000" dirty="0">
                <a:solidFill>
                  <a:schemeClr val="tx2"/>
                </a:solidFill>
                <a:sym typeface="Wingdings" panose="05000000000000000000" pitchFamily="2" charset="2"/>
              </a:rPr>
              <a:t> dem Symbol auf der </a:t>
            </a:r>
            <a:r>
              <a:rPr lang="en-US" sz="1000" dirty="0" err="1">
                <a:solidFill>
                  <a:schemeClr val="tx2"/>
                </a:solidFill>
                <a:sym typeface="Wingdings" panose="05000000000000000000" pitchFamily="2" charset="2"/>
              </a:rPr>
              <a:t>Schablone</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entsprechen</a:t>
            </a:r>
            <a:r>
              <a:rPr lang="en-US" sz="1000" dirty="0">
                <a:solidFill>
                  <a:schemeClr val="tx2"/>
                </a:solidFill>
                <a:sym typeface="Wingdings" panose="05000000000000000000" pitchFamily="2" charset="2"/>
              </a:rPr>
              <a:t>.</a:t>
            </a:r>
          </a:p>
          <a:p>
            <a:pPr marL="306000" lvl="0" indent="-306000">
              <a:lnSpc>
                <a:spcPct val="90000"/>
              </a:lnSpc>
              <a:spcBef>
                <a:spcPct val="20000"/>
              </a:spcBef>
              <a:spcAft>
                <a:spcPts val="600"/>
              </a:spcAft>
              <a:buClr>
                <a:schemeClr val="accent2"/>
              </a:buClr>
              <a:buSzPct val="92000"/>
              <a:buFont typeface="Wingdings 2" panose="05020102010507070707" pitchFamily="18" charset="2"/>
              <a:buChar char=""/>
            </a:pPr>
            <a:r>
              <a:rPr lang="en-US" sz="1000" dirty="0" err="1">
                <a:solidFill>
                  <a:schemeClr val="tx2"/>
                </a:solidFill>
                <a:sym typeface="Wingdings" panose="05000000000000000000" pitchFamily="2" charset="2"/>
              </a:rPr>
              <a:t>Zeichnung</a:t>
            </a:r>
            <a:r>
              <a:rPr lang="en-US" sz="1000" dirty="0">
                <a:solidFill>
                  <a:schemeClr val="tx2"/>
                </a:solidFill>
                <a:sym typeface="Wingdings" panose="05000000000000000000" pitchFamily="2" charset="2"/>
              </a:rPr>
              <a:t> muss </a:t>
            </a:r>
            <a:r>
              <a:rPr lang="en-US" sz="1000" dirty="0" err="1">
                <a:solidFill>
                  <a:schemeClr val="tx2"/>
                </a:solidFill>
                <a:sym typeface="Wingdings" panose="05000000000000000000" pitchFamily="2" charset="2"/>
              </a:rPr>
              <a:t>nicht</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identisch</a:t>
            </a:r>
            <a:r>
              <a:rPr lang="en-US" sz="1000" dirty="0">
                <a:solidFill>
                  <a:schemeClr val="tx2"/>
                </a:solidFill>
                <a:sym typeface="Wingdings" panose="05000000000000000000" pitchFamily="2" charset="2"/>
              </a:rPr>
              <a:t> sein, </a:t>
            </a:r>
            <a:r>
              <a:rPr lang="en-US" sz="1000" dirty="0" err="1">
                <a:solidFill>
                  <a:schemeClr val="tx2"/>
                </a:solidFill>
                <a:sym typeface="Wingdings" panose="05000000000000000000" pitchFamily="2" charset="2"/>
              </a:rPr>
              <a:t>aber</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klar</a:t>
            </a:r>
            <a:r>
              <a:rPr lang="en-US" sz="1000" dirty="0">
                <a:solidFill>
                  <a:schemeClr val="tx2"/>
                </a:solidFill>
                <a:sym typeface="Wingdings" panose="05000000000000000000" pitchFamily="2" charset="2"/>
              </a:rPr>
              <a:t> von </a:t>
            </a:r>
            <a:r>
              <a:rPr lang="en-US" sz="1000" dirty="0" err="1">
                <a:solidFill>
                  <a:schemeClr val="tx2"/>
                </a:solidFill>
                <a:sym typeface="Wingdings" panose="05000000000000000000" pitchFamily="2" charset="2"/>
              </a:rPr>
              <a:t>anderen</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Zeichen</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abgrenzbar</a:t>
            </a:r>
            <a:r>
              <a:rPr lang="en-US" sz="1000" dirty="0">
                <a:solidFill>
                  <a:schemeClr val="tx2"/>
                </a:solidFill>
                <a:sym typeface="Wingdings" panose="05000000000000000000" pitchFamily="2" charset="2"/>
              </a:rPr>
              <a:t>.</a:t>
            </a:r>
          </a:p>
          <a:p>
            <a:pPr marL="306000" lvl="0" indent="-306000">
              <a:lnSpc>
                <a:spcPct val="90000"/>
              </a:lnSpc>
              <a:spcBef>
                <a:spcPct val="20000"/>
              </a:spcBef>
              <a:spcAft>
                <a:spcPts val="600"/>
              </a:spcAft>
              <a:buClr>
                <a:schemeClr val="accent2"/>
              </a:buClr>
              <a:buSzPct val="92000"/>
              <a:buFont typeface="Wingdings 2" panose="05020102010507070707" pitchFamily="18" charset="2"/>
              <a:buChar char=""/>
            </a:pPr>
            <a:r>
              <a:rPr lang="en-US" sz="1000" dirty="0">
                <a:solidFill>
                  <a:schemeClr val="tx2"/>
                </a:solidFill>
                <a:sym typeface="Wingdings" panose="05000000000000000000" pitchFamily="2" charset="2"/>
              </a:rPr>
              <a:t>1 </a:t>
            </a:r>
            <a:r>
              <a:rPr lang="en-US" sz="1000" dirty="0" err="1">
                <a:solidFill>
                  <a:schemeClr val="tx2"/>
                </a:solidFill>
                <a:sym typeface="Wingdings" panose="05000000000000000000" pitchFamily="2" charset="2"/>
              </a:rPr>
              <a:t>Punkt</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wenn</a:t>
            </a:r>
            <a:r>
              <a:rPr lang="en-US" sz="1000" dirty="0">
                <a:solidFill>
                  <a:schemeClr val="tx2"/>
                </a:solidFill>
                <a:sym typeface="Wingdings" panose="05000000000000000000" pitchFamily="2" charset="2"/>
              </a:rPr>
              <a:t> Symbol </a:t>
            </a:r>
            <a:r>
              <a:rPr lang="en-US" sz="1000" dirty="0" err="1">
                <a:solidFill>
                  <a:schemeClr val="tx2"/>
                </a:solidFill>
                <a:sym typeface="Wingdings" panose="05000000000000000000" pitchFamily="2" charset="2"/>
              </a:rPr>
              <a:t>korrekt</a:t>
            </a:r>
            <a:r>
              <a:rPr lang="en-US" sz="1000" dirty="0">
                <a:solidFill>
                  <a:schemeClr val="tx2"/>
                </a:solidFill>
                <a:sym typeface="Wingdings" panose="05000000000000000000" pitchFamily="2" charset="2"/>
              </a:rPr>
              <a:t> in 120 </a:t>
            </a:r>
            <a:r>
              <a:rPr lang="en-US" sz="1000" dirty="0" err="1">
                <a:solidFill>
                  <a:schemeClr val="tx2"/>
                </a:solidFill>
                <a:sym typeface="Wingdings" panose="05000000000000000000" pitchFamily="2" charset="2"/>
              </a:rPr>
              <a:t>Sekunden</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gezeichnet</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wird</a:t>
            </a:r>
            <a:r>
              <a:rPr lang="en-US" sz="1000" dirty="0">
                <a:solidFill>
                  <a:schemeClr val="tx2"/>
                </a:solidFill>
                <a:sym typeface="Wingdings" panose="05000000000000000000" pitchFamily="2" charset="2"/>
              </a:rPr>
              <a:t>.</a:t>
            </a:r>
          </a:p>
          <a:p>
            <a:pPr marL="306000" lvl="0" indent="-306000">
              <a:lnSpc>
                <a:spcPct val="90000"/>
              </a:lnSpc>
              <a:spcBef>
                <a:spcPct val="20000"/>
              </a:spcBef>
              <a:spcAft>
                <a:spcPts val="600"/>
              </a:spcAft>
              <a:buClr>
                <a:schemeClr val="accent2"/>
              </a:buClr>
              <a:buSzPct val="92000"/>
              <a:buFont typeface="Wingdings 2" panose="05020102010507070707" pitchFamily="18" charset="2"/>
              <a:buChar char=""/>
            </a:pPr>
            <a:r>
              <a:rPr lang="en-US" sz="1000" dirty="0">
                <a:solidFill>
                  <a:schemeClr val="tx2"/>
                </a:solidFill>
                <a:sym typeface="Wingdings" panose="05000000000000000000" pitchFamily="2" charset="2"/>
              </a:rPr>
              <a:t>1 </a:t>
            </a:r>
            <a:r>
              <a:rPr lang="en-US" sz="1000" dirty="0" err="1">
                <a:solidFill>
                  <a:schemeClr val="tx2"/>
                </a:solidFill>
                <a:sym typeface="Wingdings" panose="05000000000000000000" pitchFamily="2" charset="2"/>
              </a:rPr>
              <a:t>Punkt</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wenn</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Testperson</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nach</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anfänglicher</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falscher</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Lösung</a:t>
            </a:r>
            <a:r>
              <a:rPr lang="en-US" sz="1000" dirty="0">
                <a:solidFill>
                  <a:schemeClr val="tx2"/>
                </a:solidFill>
                <a:sym typeface="Wingdings" panose="05000000000000000000" pitchFamily="2" charset="2"/>
              </a:rPr>
              <a:t> das </a:t>
            </a:r>
            <a:r>
              <a:rPr lang="en-US" sz="1000" dirty="0" err="1">
                <a:solidFill>
                  <a:schemeClr val="tx2"/>
                </a:solidFill>
                <a:sym typeface="Wingdings" panose="05000000000000000000" pitchFamily="2" charset="2"/>
              </a:rPr>
              <a:t>richtige</a:t>
            </a:r>
            <a:r>
              <a:rPr lang="en-US" sz="1000" dirty="0">
                <a:solidFill>
                  <a:schemeClr val="tx2"/>
                </a:solidFill>
                <a:sym typeface="Wingdings" panose="05000000000000000000" pitchFamily="2" charset="2"/>
              </a:rPr>
              <a:t> Symbol </a:t>
            </a:r>
            <a:r>
              <a:rPr lang="en-US" sz="1000" dirty="0" err="1">
                <a:solidFill>
                  <a:schemeClr val="tx2"/>
                </a:solidFill>
                <a:sym typeface="Wingdings" panose="05000000000000000000" pitchFamily="2" charset="2"/>
              </a:rPr>
              <a:t>einzeichnet</a:t>
            </a:r>
            <a:r>
              <a:rPr lang="en-US" sz="1000" dirty="0">
                <a:solidFill>
                  <a:schemeClr val="tx2"/>
                </a:solidFill>
                <a:sym typeface="Wingdings" panose="05000000000000000000" pitchFamily="2" charset="2"/>
              </a:rPr>
              <a:t>. </a:t>
            </a:r>
          </a:p>
          <a:p>
            <a:pPr marL="306000" lvl="0" indent="-306000">
              <a:lnSpc>
                <a:spcPct val="90000"/>
              </a:lnSpc>
              <a:spcBef>
                <a:spcPct val="20000"/>
              </a:spcBef>
              <a:spcAft>
                <a:spcPts val="600"/>
              </a:spcAft>
              <a:buClr>
                <a:schemeClr val="accent2"/>
              </a:buClr>
              <a:buSzPct val="92000"/>
              <a:buFont typeface="Wingdings 2" panose="05020102010507070707" pitchFamily="18" charset="2"/>
              <a:buChar char=""/>
            </a:pPr>
            <a:r>
              <a:rPr lang="en-US" sz="1000" dirty="0" err="1">
                <a:solidFill>
                  <a:schemeClr val="tx2"/>
                </a:solidFill>
                <a:sym typeface="Wingdings" panose="05000000000000000000" pitchFamily="2" charset="2"/>
              </a:rPr>
              <a:t>Eintragen</a:t>
            </a:r>
            <a:r>
              <a:rPr lang="en-US" sz="1000" dirty="0">
                <a:solidFill>
                  <a:schemeClr val="tx2"/>
                </a:solidFill>
                <a:sym typeface="Wingdings" panose="05000000000000000000" pitchFamily="2" charset="2"/>
              </a:rPr>
              <a:t> der </a:t>
            </a:r>
            <a:r>
              <a:rPr lang="en-US" sz="1000" dirty="0" err="1">
                <a:solidFill>
                  <a:schemeClr val="tx2"/>
                </a:solidFill>
                <a:sym typeface="Wingdings" panose="05000000000000000000" pitchFamily="2" charset="2"/>
              </a:rPr>
              <a:t>Rohwertsumme</a:t>
            </a:r>
            <a:r>
              <a:rPr lang="en-US" sz="1000" dirty="0">
                <a:solidFill>
                  <a:schemeClr val="tx2"/>
                </a:solidFill>
                <a:sym typeface="Wingdings" panose="05000000000000000000" pitchFamily="2" charset="2"/>
              </a:rPr>
              <a:t> = </a:t>
            </a:r>
            <a:r>
              <a:rPr lang="en-US" sz="1000" dirty="0" err="1">
                <a:solidFill>
                  <a:schemeClr val="tx2"/>
                </a:solidFill>
                <a:sym typeface="Wingdings" panose="05000000000000000000" pitchFamily="2" charset="2"/>
              </a:rPr>
              <a:t>Alle</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richtigen</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innerhalb</a:t>
            </a:r>
            <a:r>
              <a:rPr lang="en-US" sz="1000" dirty="0">
                <a:solidFill>
                  <a:schemeClr val="tx2"/>
                </a:solidFill>
                <a:sym typeface="Wingdings" panose="05000000000000000000" pitchFamily="2" charset="2"/>
              </a:rPr>
              <a:t> der </a:t>
            </a:r>
            <a:r>
              <a:rPr lang="en-US" sz="1000" dirty="0" err="1">
                <a:solidFill>
                  <a:schemeClr val="tx2"/>
                </a:solidFill>
                <a:sym typeface="Wingdings" panose="05000000000000000000" pitchFamily="2" charset="2"/>
              </a:rPr>
              <a:t>festgelegten</a:t>
            </a:r>
            <a:r>
              <a:rPr lang="en-US" sz="1000" dirty="0">
                <a:solidFill>
                  <a:schemeClr val="tx2"/>
                </a:solidFill>
                <a:sym typeface="Wingdings" panose="05000000000000000000" pitchFamily="2" charset="2"/>
              </a:rPr>
              <a:t> Zeit </a:t>
            </a:r>
            <a:r>
              <a:rPr lang="en-US" sz="1000" dirty="0" err="1">
                <a:solidFill>
                  <a:schemeClr val="tx2"/>
                </a:solidFill>
                <a:sym typeface="Wingdings" panose="05000000000000000000" pitchFamily="2" charset="2"/>
              </a:rPr>
              <a:t>bearbeiteten</a:t>
            </a:r>
            <a:r>
              <a:rPr lang="en-US" sz="1000" dirty="0">
                <a:solidFill>
                  <a:schemeClr val="tx2"/>
                </a:solidFill>
                <a:sym typeface="Wingdings" panose="05000000000000000000" pitchFamily="2" charset="2"/>
              </a:rPr>
              <a:t> </a:t>
            </a:r>
            <a:r>
              <a:rPr lang="en-US" sz="1000" dirty="0" err="1">
                <a:solidFill>
                  <a:schemeClr val="tx2"/>
                </a:solidFill>
                <a:sym typeface="Wingdings" panose="05000000000000000000" pitchFamily="2" charset="2"/>
              </a:rPr>
              <a:t>Aufgaben</a:t>
            </a:r>
            <a:r>
              <a:rPr lang="en-US" sz="1000" dirty="0">
                <a:solidFill>
                  <a:schemeClr val="tx2"/>
                </a:solidFill>
                <a:sym typeface="Wingdings" panose="05000000000000000000" pitchFamily="2" charset="2"/>
              </a:rPr>
              <a:t> </a:t>
            </a:r>
          </a:p>
        </p:txBody>
      </p:sp>
    </p:spTree>
    <p:extLst>
      <p:ext uri="{BB962C8B-B14F-4D97-AF65-F5344CB8AC3E}">
        <p14:creationId xmlns:p14="http://schemas.microsoft.com/office/powerpoint/2010/main" val="2408986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7243" y="702157"/>
            <a:ext cx="11029616" cy="1013800"/>
          </a:xfrm>
        </p:spPr>
        <p:txBody>
          <a:bodyPr/>
          <a:lstStyle/>
          <a:p>
            <a:r>
              <a:rPr lang="de-DE" dirty="0"/>
              <a:t>Buchstaben-zahlen-folgen (11) </a:t>
            </a:r>
          </a:p>
        </p:txBody>
      </p:sp>
      <p:sp>
        <p:nvSpPr>
          <p:cNvPr id="7" name="Inhaltsplatzhalter 2"/>
          <p:cNvSpPr txBox="1">
            <a:spLocks/>
          </p:cNvSpPr>
          <p:nvPr/>
        </p:nvSpPr>
        <p:spPr>
          <a:xfrm>
            <a:off x="399613" y="2498944"/>
            <a:ext cx="5318799" cy="2728148"/>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85750" indent="-285750">
              <a:buFont typeface="Wingdings" panose="05000000000000000000" pitchFamily="2" charset="2"/>
              <a:buChar char="§"/>
            </a:pPr>
            <a:r>
              <a:rPr lang="de-DE" dirty="0"/>
              <a:t>Es wird eine Abfolge von Zahlen und Buchstaben vorgelesen. Die Testperson hat die Aufgabe, die Zahlen in aufsteigender Folge und die Buchstaben in alphabetischer Reihenfolge zu wiederholen. </a:t>
            </a:r>
          </a:p>
          <a:p>
            <a:pPr marL="285750" indent="-285750">
              <a:buFont typeface="Wingdings" panose="05000000000000000000" pitchFamily="2" charset="2"/>
              <a:buChar char="§"/>
            </a:pPr>
            <a:r>
              <a:rPr lang="de-DE" dirty="0">
                <a:sym typeface="Wingdings" panose="05000000000000000000" pitchFamily="2" charset="2"/>
              </a:rPr>
              <a:t>Keine zusätzlichen Materialien </a:t>
            </a:r>
          </a:p>
          <a:p>
            <a:pPr marL="285750" indent="-285750">
              <a:buFont typeface="Wingdings" panose="05000000000000000000" pitchFamily="2" charset="2"/>
              <a:buChar char="§"/>
            </a:pPr>
            <a:r>
              <a:rPr lang="de-DE" u="sng" dirty="0">
                <a:sym typeface="Wingdings" panose="05000000000000000000" pitchFamily="2" charset="2"/>
              </a:rPr>
              <a:t>Testpersonen im Altersbereich 70-90 führen diesen Untertest nicht durch </a:t>
            </a:r>
          </a:p>
          <a:p>
            <a:pPr marL="285750" indent="-285750">
              <a:buFont typeface="Wingdings" panose="05000000000000000000" pitchFamily="2" charset="2"/>
              <a:buChar char="§"/>
            </a:pPr>
            <a:endParaRPr lang="de-DE" dirty="0">
              <a:sym typeface="Wingdings" panose="05000000000000000000" pitchFamily="2" charset="2"/>
            </a:endParaRPr>
          </a:p>
          <a:p>
            <a:pPr marL="285750" indent="-285750">
              <a:buFont typeface="Wingdings" panose="05000000000000000000" pitchFamily="2" charset="2"/>
              <a:buChar char="§"/>
            </a:pPr>
            <a:endParaRPr lang="de-DE" dirty="0">
              <a:sym typeface="Wingdings" panose="05000000000000000000" pitchFamily="2" charset="2"/>
            </a:endParaRPr>
          </a:p>
          <a:p>
            <a:pPr marL="285750" indent="-285750">
              <a:buFont typeface="Wingdings" panose="05000000000000000000" pitchFamily="2" charset="2"/>
              <a:buChar char="§"/>
            </a:pPr>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705" y="0"/>
            <a:ext cx="5225515" cy="6858000"/>
          </a:xfrm>
          <a:prstGeom prst="rect">
            <a:avLst/>
          </a:prstGeom>
        </p:spPr>
      </p:pic>
    </p:spTree>
    <p:extLst>
      <p:ext uri="{BB962C8B-B14F-4D97-AF65-F5344CB8AC3E}">
        <p14:creationId xmlns:p14="http://schemas.microsoft.com/office/powerpoint/2010/main" val="825319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7243" y="702157"/>
            <a:ext cx="11029616" cy="1013800"/>
          </a:xfrm>
        </p:spPr>
        <p:txBody>
          <a:bodyPr/>
          <a:lstStyle/>
          <a:p>
            <a:r>
              <a:rPr lang="de-DE" dirty="0"/>
              <a:t>Buchstaben-zahlen-folgen (11) </a:t>
            </a:r>
          </a:p>
        </p:txBody>
      </p:sp>
      <p:sp>
        <p:nvSpPr>
          <p:cNvPr id="7" name="Inhaltsplatzhalter 2"/>
          <p:cNvSpPr txBox="1">
            <a:spLocks/>
          </p:cNvSpPr>
          <p:nvPr/>
        </p:nvSpPr>
        <p:spPr>
          <a:xfrm>
            <a:off x="399613" y="2498944"/>
            <a:ext cx="5318799" cy="2728148"/>
          </a:xfrm>
          <a:prstGeom prst="rect">
            <a:avLst/>
          </a:prstGeom>
        </p:spPr>
        <p:txBody>
          <a:bodyPr vert="horz" lIns="91440" tIns="45720" rIns="91440" bIns="45720" rtlCol="0" anchor="ctr">
            <a:normAutofit fontScale="850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Font typeface="Wingdings" panose="05000000000000000000" pitchFamily="2" charset="2"/>
              <a:buChar char="Ø"/>
            </a:pPr>
            <a:r>
              <a:rPr lang="de-DE" dirty="0">
                <a:sym typeface="Wingdings" panose="05000000000000000000" pitchFamily="2" charset="2"/>
              </a:rPr>
              <a:t>Bewertung</a:t>
            </a:r>
          </a:p>
          <a:p>
            <a:pPr>
              <a:buFont typeface="Wingdings" panose="05000000000000000000" pitchFamily="2" charset="2"/>
              <a:buChar char="§"/>
            </a:pPr>
            <a:r>
              <a:rPr lang="de-DE" dirty="0">
                <a:sym typeface="Wingdings" panose="05000000000000000000" pitchFamily="2" charset="2"/>
              </a:rPr>
              <a:t>Beispielaufgabe A + Aufgaben 1-2  nur eine richtige Antwort </a:t>
            </a:r>
          </a:p>
          <a:p>
            <a:pPr>
              <a:buFont typeface="Wingdings" panose="05000000000000000000" pitchFamily="2" charset="2"/>
              <a:buChar char="§"/>
            </a:pPr>
            <a:r>
              <a:rPr lang="de-DE" dirty="0">
                <a:sym typeface="Wingdings" panose="05000000000000000000" pitchFamily="2" charset="2"/>
              </a:rPr>
              <a:t>Aufgaben 3-10  zwei richtige Antworten (es muss nur eine der beiden richtigen Antworten gegeben werden)  Hier ist es irrelevant ob die Testperson die Buchstaben vor den Zahlen nennt oder nicht </a:t>
            </a:r>
          </a:p>
          <a:p>
            <a:pPr>
              <a:buFont typeface="Wingdings" panose="05000000000000000000" pitchFamily="2" charset="2"/>
              <a:buChar char="§"/>
            </a:pPr>
            <a:r>
              <a:rPr lang="de-DE" dirty="0">
                <a:sym typeface="Wingdings" panose="05000000000000000000" pitchFamily="2" charset="2"/>
              </a:rPr>
              <a:t>Für jeden Durchlauf der Aufgaben 1-10  0 Punkte bei falscher Antwort / Keiner Antwort / Keine Antwort innerhalb von 30 Sekunden </a:t>
            </a:r>
          </a:p>
          <a:p>
            <a:pPr>
              <a:buFont typeface="Wingdings" panose="05000000000000000000" pitchFamily="2" charset="2"/>
              <a:buChar char="§"/>
            </a:pPr>
            <a:r>
              <a:rPr lang="de-DE" dirty="0">
                <a:sym typeface="Wingdings" panose="05000000000000000000" pitchFamily="2" charset="2"/>
              </a:rPr>
              <a:t>Eintragen der Rohwertsumme </a:t>
            </a:r>
          </a:p>
          <a:p>
            <a:pPr>
              <a:buFont typeface="Wingdings" panose="05000000000000000000" pitchFamily="2" charset="2"/>
              <a:buChar char="§"/>
            </a:pPr>
            <a:endParaRPr lang="de-DE" dirty="0">
              <a:sym typeface="Wingdings" panose="05000000000000000000" pitchFamily="2" charset="2"/>
            </a:endParaRPr>
          </a:p>
          <a:p>
            <a:pPr marL="285750" indent="-285750">
              <a:buFont typeface="Wingdings" panose="05000000000000000000" pitchFamily="2" charset="2"/>
              <a:buChar char="§"/>
            </a:pPr>
            <a:endParaRPr lang="de-DE" dirty="0">
              <a:sym typeface="Wingdings" panose="05000000000000000000" pitchFamily="2" charset="2"/>
            </a:endParaRPr>
          </a:p>
          <a:p>
            <a:pPr marL="285750" indent="-285750">
              <a:buFont typeface="Wingdings" panose="05000000000000000000" pitchFamily="2" charset="2"/>
              <a:buChar char="§"/>
            </a:pPr>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705" y="0"/>
            <a:ext cx="5225515" cy="6858000"/>
          </a:xfrm>
          <a:prstGeom prst="rect">
            <a:avLst/>
          </a:prstGeom>
        </p:spPr>
      </p:pic>
    </p:spTree>
    <p:extLst>
      <p:ext uri="{BB962C8B-B14F-4D97-AF65-F5344CB8AC3E}">
        <p14:creationId xmlns:p14="http://schemas.microsoft.com/office/powerpoint/2010/main" val="839035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Gravierende </a:t>
            </a:r>
            <a:r>
              <a:rPr lang="de-DE" dirty="0" err="1"/>
              <a:t>fehler</a:t>
            </a:r>
            <a:r>
              <a:rPr lang="de-DE" dirty="0"/>
              <a:t> </a:t>
            </a:r>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2584880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E15E636-2C9E-42CB-B482-436AA81BF9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Verschiedenfarbige Fragezeichen">
            <a:extLst>
              <a:ext uri="{FF2B5EF4-FFF2-40B4-BE49-F238E27FC236}">
                <a16:creationId xmlns:a16="http://schemas.microsoft.com/office/drawing/2014/main" id="{E91C8EE7-2C2A-C707-14D4-ED49342C3568}"/>
              </a:ext>
            </a:extLst>
          </p:cNvPr>
          <p:cNvPicPr>
            <a:picLocks noChangeAspect="1"/>
          </p:cNvPicPr>
          <p:nvPr/>
        </p:nvPicPr>
        <p:blipFill>
          <a:blip r:embed="rId3"/>
          <a:srcRect r="9091" b="9091"/>
          <a:stretch/>
        </p:blipFill>
        <p:spPr>
          <a:xfrm>
            <a:off x="20" y="10"/>
            <a:ext cx="12191980" cy="6857990"/>
          </a:xfrm>
          <a:prstGeom prst="rect">
            <a:avLst/>
          </a:prstGeom>
        </p:spPr>
      </p:pic>
      <p:grpSp>
        <p:nvGrpSpPr>
          <p:cNvPr id="30" name="Group 29">
            <a:extLst>
              <a:ext uri="{FF2B5EF4-FFF2-40B4-BE49-F238E27FC236}">
                <a16:creationId xmlns:a16="http://schemas.microsoft.com/office/drawing/2014/main" id="{01D4AEDF-0CF9-4271-ABB7-3D3489BB42D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31" name="Rectangle 30">
              <a:extLst>
                <a:ext uri="{FF2B5EF4-FFF2-40B4-BE49-F238E27FC236}">
                  <a16:creationId xmlns:a16="http://schemas.microsoft.com/office/drawing/2014/main" id="{55CA534D-375A-405E-B686-06B63E6630B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AA2342F7-EF54-4210-9029-E977C9D57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3" name="Inhaltsplatzhalter 2"/>
          <p:cNvSpPr>
            <a:spLocks noGrp="1"/>
          </p:cNvSpPr>
          <p:nvPr>
            <p:ph idx="1"/>
          </p:nvPr>
        </p:nvSpPr>
        <p:spPr>
          <a:xfrm>
            <a:off x="581193" y="1646766"/>
            <a:ext cx="3415074" cy="3564467"/>
          </a:xfrm>
        </p:spPr>
        <p:txBody>
          <a:bodyPr>
            <a:normAutofit/>
          </a:bodyPr>
          <a:lstStyle/>
          <a:p>
            <a:pPr marL="0" indent="0">
              <a:buNone/>
            </a:pPr>
            <a:r>
              <a:rPr lang="de-DE" sz="3200" b="1" dirty="0">
                <a:solidFill>
                  <a:schemeClr val="bg1"/>
                </a:solidFill>
              </a:rPr>
              <a:t>Vielen Dank für Ihre Aufmerksamkeit </a:t>
            </a:r>
          </a:p>
        </p:txBody>
      </p:sp>
    </p:spTree>
    <p:extLst>
      <p:ext uri="{BB962C8B-B14F-4D97-AF65-F5344CB8AC3E}">
        <p14:creationId xmlns:p14="http://schemas.microsoft.com/office/powerpoint/2010/main" val="1985250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Reihenfolge der </a:t>
            </a:r>
            <a:r>
              <a:rPr lang="de-DE" dirty="0" err="1"/>
              <a:t>untertests</a:t>
            </a:r>
            <a:endParaRPr lang="de-DE" dirty="0"/>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4867" y="1926043"/>
            <a:ext cx="4542580" cy="4400329"/>
          </a:xfrm>
        </p:spPr>
      </p:pic>
      <p:sp>
        <p:nvSpPr>
          <p:cNvPr id="6" name="Textfeld 5"/>
          <p:cNvSpPr txBox="1"/>
          <p:nvPr/>
        </p:nvSpPr>
        <p:spPr>
          <a:xfrm>
            <a:off x="4763386" y="2169042"/>
            <a:ext cx="6251944" cy="4801314"/>
          </a:xfrm>
          <a:prstGeom prst="rect">
            <a:avLst/>
          </a:prstGeom>
          <a:noFill/>
        </p:spPr>
        <p:txBody>
          <a:bodyPr wrap="square" rtlCol="0">
            <a:spAutoFit/>
          </a:bodyPr>
          <a:lstStyle/>
          <a:p>
            <a:pPr marL="285750" indent="-285750">
              <a:buFont typeface="Wingdings" panose="05000000000000000000" pitchFamily="2" charset="2"/>
              <a:buChar char="Ø"/>
            </a:pPr>
            <a:r>
              <a:rPr lang="de-DE" dirty="0"/>
              <a:t>Altersgruppe 16-69</a:t>
            </a:r>
          </a:p>
          <a:p>
            <a:pPr marL="285750" indent="-285750">
              <a:buFont typeface="Arial" panose="020B0604020202020204" pitchFamily="34" charset="0"/>
              <a:buChar char="•"/>
            </a:pPr>
            <a:r>
              <a:rPr lang="de-DE" dirty="0"/>
              <a:t>Untertests Buchstaben-Zahlen-Folgen, Formenwaage und Durchstreich-Test werden nur bei Personen zwischen 16-69 Jahren durchgeführt </a:t>
            </a:r>
          </a:p>
          <a:p>
            <a:pPr marL="285750" indent="-285750">
              <a:buFont typeface="Arial" panose="020B0604020202020204" pitchFamily="34" charset="0"/>
              <a:buChar char="•"/>
            </a:pPr>
            <a:r>
              <a:rPr lang="de-DE" dirty="0"/>
              <a:t>Aufgeführte Reihenfolge der Untertest äquivalent mit der Anordnung im Protokollbogen</a:t>
            </a:r>
          </a:p>
          <a:p>
            <a:pPr marL="285750" indent="-285750">
              <a:buFont typeface="Arial" panose="020B0604020202020204" pitchFamily="34" charset="0"/>
              <a:buChar char="•"/>
            </a:pPr>
            <a:r>
              <a:rPr lang="de-DE" dirty="0">
                <a:solidFill>
                  <a:prstClr val="black"/>
                </a:solidFill>
                <a:sym typeface="Wingdings" panose="05000000000000000000" pitchFamily="2" charset="2"/>
              </a:rPr>
              <a:t>Nur in Ausnahmefällen: Abweichungen von der vorgegebenen Reihenfolge  TP verweigert Durchführung eines Untertests – zum späteren Zeitpunkt auf ausgelassenen Untertest zurückkommen wenn die TP motivierter scheint </a:t>
            </a:r>
          </a:p>
          <a:p>
            <a:pPr marL="285750" indent="-285750">
              <a:buFont typeface="Arial" panose="020B0604020202020204" pitchFamily="34" charset="0"/>
              <a:buChar char="•"/>
            </a:pPr>
            <a:r>
              <a:rPr lang="de-DE" dirty="0">
                <a:solidFill>
                  <a:prstClr val="black"/>
                </a:solidFill>
              </a:rPr>
              <a:t>Nur in Ausnahmefällen: Testung auf zwei Termine splitten </a:t>
            </a:r>
            <a:r>
              <a:rPr lang="de-DE" dirty="0">
                <a:solidFill>
                  <a:prstClr val="black"/>
                </a:solidFill>
                <a:sym typeface="Wingdings" panose="05000000000000000000" pitchFamily="2" charset="2"/>
              </a:rPr>
              <a:t> laufender Untertest sollte beendet werden (+ Vermerk im Protokollbogen)  zweiter Termin schnellstmöglich (max. eine Woche später)</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3" name="Textfeld 2"/>
          <p:cNvSpPr txBox="1"/>
          <p:nvPr/>
        </p:nvSpPr>
        <p:spPr>
          <a:xfrm>
            <a:off x="712640" y="4846698"/>
            <a:ext cx="2033517" cy="369332"/>
          </a:xfrm>
          <a:prstGeom prst="rect">
            <a:avLst/>
          </a:prstGeom>
          <a:noFill/>
        </p:spPr>
        <p:txBody>
          <a:bodyPr wrap="square" rtlCol="0">
            <a:spAutoFit/>
          </a:bodyPr>
          <a:lstStyle/>
          <a:p>
            <a:r>
              <a:rPr lang="de-DE" dirty="0"/>
              <a:t>__________</a:t>
            </a:r>
          </a:p>
        </p:txBody>
      </p:sp>
      <p:sp>
        <p:nvSpPr>
          <p:cNvPr id="7" name="Textfeld 6"/>
          <p:cNvSpPr txBox="1"/>
          <p:nvPr/>
        </p:nvSpPr>
        <p:spPr>
          <a:xfrm>
            <a:off x="712640" y="5120364"/>
            <a:ext cx="2033517" cy="369332"/>
          </a:xfrm>
          <a:prstGeom prst="rect">
            <a:avLst/>
          </a:prstGeom>
          <a:noFill/>
        </p:spPr>
        <p:txBody>
          <a:bodyPr wrap="square" rtlCol="0">
            <a:spAutoFit/>
          </a:bodyPr>
          <a:lstStyle/>
          <a:p>
            <a:r>
              <a:rPr lang="de-DE" dirty="0"/>
              <a:t>_____________</a:t>
            </a:r>
          </a:p>
        </p:txBody>
      </p:sp>
      <p:sp>
        <p:nvSpPr>
          <p:cNvPr id="8" name="Textfeld 7"/>
          <p:cNvSpPr txBox="1"/>
          <p:nvPr/>
        </p:nvSpPr>
        <p:spPr>
          <a:xfrm>
            <a:off x="474867" y="5391030"/>
            <a:ext cx="2033517" cy="369332"/>
          </a:xfrm>
          <a:prstGeom prst="rect">
            <a:avLst/>
          </a:prstGeom>
          <a:noFill/>
        </p:spPr>
        <p:txBody>
          <a:bodyPr wrap="square" rtlCol="0">
            <a:spAutoFit/>
          </a:bodyPr>
          <a:lstStyle/>
          <a:p>
            <a:r>
              <a:rPr lang="de-DE" dirty="0"/>
              <a:t>_____________</a:t>
            </a:r>
          </a:p>
        </p:txBody>
      </p:sp>
      <p:sp>
        <p:nvSpPr>
          <p:cNvPr id="9" name="Textfeld 8"/>
          <p:cNvSpPr txBox="1"/>
          <p:nvPr/>
        </p:nvSpPr>
        <p:spPr>
          <a:xfrm>
            <a:off x="704496" y="5630355"/>
            <a:ext cx="2033517" cy="646331"/>
          </a:xfrm>
          <a:prstGeom prst="rect">
            <a:avLst/>
          </a:prstGeom>
          <a:noFill/>
        </p:spPr>
        <p:txBody>
          <a:bodyPr wrap="square" rtlCol="0">
            <a:spAutoFit/>
          </a:bodyPr>
          <a:lstStyle/>
          <a:p>
            <a:r>
              <a:rPr lang="de-DE" dirty="0"/>
              <a:t>__________</a:t>
            </a:r>
          </a:p>
          <a:p>
            <a:endParaRPr lang="de-DE" dirty="0"/>
          </a:p>
        </p:txBody>
      </p:sp>
    </p:spTree>
    <p:extLst>
      <p:ext uri="{BB962C8B-B14F-4D97-AF65-F5344CB8AC3E}">
        <p14:creationId xmlns:p14="http://schemas.microsoft.com/office/powerpoint/2010/main" val="213975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Reihenfolge der </a:t>
            </a:r>
            <a:r>
              <a:rPr lang="de-DE" dirty="0" err="1"/>
              <a:t>untertests</a:t>
            </a:r>
            <a:endParaRPr lang="de-DE" dirty="0"/>
          </a:p>
        </p:txBody>
      </p:sp>
      <p:sp>
        <p:nvSpPr>
          <p:cNvPr id="6" name="Textfeld 5"/>
          <p:cNvSpPr txBox="1"/>
          <p:nvPr/>
        </p:nvSpPr>
        <p:spPr>
          <a:xfrm>
            <a:off x="4763386" y="2169042"/>
            <a:ext cx="6251944" cy="4801314"/>
          </a:xfrm>
          <a:prstGeom prst="rect">
            <a:avLst/>
          </a:prstGeom>
          <a:noFill/>
        </p:spPr>
        <p:txBody>
          <a:bodyPr wrap="square" rtlCol="0">
            <a:spAutoFit/>
          </a:bodyPr>
          <a:lstStyle/>
          <a:p>
            <a:pPr marL="285750" indent="-285750">
              <a:buFont typeface="Wingdings" panose="05000000000000000000" pitchFamily="2" charset="2"/>
              <a:buChar char="Ø"/>
            </a:pPr>
            <a:r>
              <a:rPr lang="de-DE" dirty="0"/>
              <a:t>Altersgruppe 70-90</a:t>
            </a:r>
          </a:p>
          <a:p>
            <a:pPr marL="285750" indent="-285750">
              <a:buFont typeface="Arial" panose="020B0604020202020204" pitchFamily="34" charset="0"/>
              <a:buChar char="•"/>
            </a:pPr>
            <a:r>
              <a:rPr lang="de-DE" dirty="0"/>
              <a:t>Untertests Buchstaben-Zahlen-Folgen, Formenwaage und Durchstreich-Test werden nur bei Personen zwischen 16-69 Jahren durchgeführt </a:t>
            </a:r>
          </a:p>
          <a:p>
            <a:pPr marL="285750" indent="-285750">
              <a:buFont typeface="Arial" panose="020B0604020202020204" pitchFamily="34" charset="0"/>
              <a:buChar char="•"/>
            </a:pPr>
            <a:r>
              <a:rPr lang="de-DE" dirty="0"/>
              <a:t>Aufgeführte Reihenfolge der Untertest äquivalent mit der Anordnung im Protokollbogen</a:t>
            </a:r>
          </a:p>
          <a:p>
            <a:pPr marL="285750" indent="-285750">
              <a:buFont typeface="Arial" panose="020B0604020202020204" pitchFamily="34" charset="0"/>
              <a:buChar char="•"/>
            </a:pPr>
            <a:r>
              <a:rPr lang="de-DE" dirty="0">
                <a:solidFill>
                  <a:prstClr val="black"/>
                </a:solidFill>
                <a:sym typeface="Wingdings" panose="05000000000000000000" pitchFamily="2" charset="2"/>
              </a:rPr>
              <a:t>Nur in Ausnahmefällen: Abweichungen von der vorgegebenen Reihenfolge  TP verweigert Durchführung eines Untertests – zum späteren Zeitpunkt auf ausgelassenen Untertest zurückkommen wenn die TP motivierter scheint </a:t>
            </a:r>
          </a:p>
          <a:p>
            <a:pPr marL="285750" indent="-285750">
              <a:buFont typeface="Arial" panose="020B0604020202020204" pitchFamily="34" charset="0"/>
              <a:buChar char="•"/>
            </a:pPr>
            <a:r>
              <a:rPr lang="de-DE" dirty="0">
                <a:solidFill>
                  <a:prstClr val="black"/>
                </a:solidFill>
              </a:rPr>
              <a:t>Nur in Ausnahmefällen: Testung auf zwei Termine splitten </a:t>
            </a:r>
            <a:r>
              <a:rPr lang="de-DE" dirty="0">
                <a:solidFill>
                  <a:prstClr val="black"/>
                </a:solidFill>
                <a:sym typeface="Wingdings" panose="05000000000000000000" pitchFamily="2" charset="2"/>
              </a:rPr>
              <a:t> laufender Untertest sollte beendet werden (+ Vermerk im Protokollbogen)  zweiter Termin schnellstmöglich (max. eine Woche später)</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3" name="Textfeld 2"/>
          <p:cNvSpPr txBox="1"/>
          <p:nvPr/>
        </p:nvSpPr>
        <p:spPr>
          <a:xfrm>
            <a:off x="712640" y="4846698"/>
            <a:ext cx="2033517" cy="369332"/>
          </a:xfrm>
          <a:prstGeom prst="rect">
            <a:avLst/>
          </a:prstGeom>
          <a:noFill/>
        </p:spPr>
        <p:txBody>
          <a:bodyPr wrap="square" rtlCol="0">
            <a:spAutoFit/>
          </a:bodyPr>
          <a:lstStyle/>
          <a:p>
            <a:r>
              <a:rPr lang="de-DE" dirty="0"/>
              <a:t>__________</a:t>
            </a:r>
          </a:p>
        </p:txBody>
      </p:sp>
      <p:sp>
        <p:nvSpPr>
          <p:cNvPr id="7" name="Textfeld 6"/>
          <p:cNvSpPr txBox="1"/>
          <p:nvPr/>
        </p:nvSpPr>
        <p:spPr>
          <a:xfrm>
            <a:off x="712640" y="5120364"/>
            <a:ext cx="2033517" cy="369332"/>
          </a:xfrm>
          <a:prstGeom prst="rect">
            <a:avLst/>
          </a:prstGeom>
          <a:noFill/>
        </p:spPr>
        <p:txBody>
          <a:bodyPr wrap="square" rtlCol="0">
            <a:spAutoFit/>
          </a:bodyPr>
          <a:lstStyle/>
          <a:p>
            <a:r>
              <a:rPr lang="de-DE" dirty="0"/>
              <a:t>_____________</a:t>
            </a:r>
          </a:p>
        </p:txBody>
      </p:sp>
      <p:sp>
        <p:nvSpPr>
          <p:cNvPr id="8" name="Textfeld 7"/>
          <p:cNvSpPr txBox="1"/>
          <p:nvPr/>
        </p:nvSpPr>
        <p:spPr>
          <a:xfrm>
            <a:off x="474867" y="5391030"/>
            <a:ext cx="2033517" cy="369332"/>
          </a:xfrm>
          <a:prstGeom prst="rect">
            <a:avLst/>
          </a:prstGeom>
          <a:noFill/>
        </p:spPr>
        <p:txBody>
          <a:bodyPr wrap="square" rtlCol="0">
            <a:spAutoFit/>
          </a:bodyPr>
          <a:lstStyle/>
          <a:p>
            <a:r>
              <a:rPr lang="de-DE" dirty="0"/>
              <a:t>_____________</a:t>
            </a:r>
          </a:p>
        </p:txBody>
      </p:sp>
      <p:sp>
        <p:nvSpPr>
          <p:cNvPr id="9" name="Textfeld 8"/>
          <p:cNvSpPr txBox="1"/>
          <p:nvPr/>
        </p:nvSpPr>
        <p:spPr>
          <a:xfrm>
            <a:off x="776624" y="4639655"/>
            <a:ext cx="2033517" cy="646331"/>
          </a:xfrm>
          <a:prstGeom prst="rect">
            <a:avLst/>
          </a:prstGeom>
          <a:noFill/>
        </p:spPr>
        <p:txBody>
          <a:bodyPr wrap="square" rtlCol="0">
            <a:spAutoFit/>
          </a:bodyPr>
          <a:lstStyle/>
          <a:p>
            <a:r>
              <a:rPr lang="de-DE" dirty="0"/>
              <a:t>______________</a:t>
            </a:r>
          </a:p>
          <a:p>
            <a:endParaRPr lang="de-DE" dirty="0"/>
          </a:p>
        </p:txBody>
      </p:sp>
      <p:sp>
        <p:nvSpPr>
          <p:cNvPr id="10" name="Textfeld 9"/>
          <p:cNvSpPr txBox="1"/>
          <p:nvPr/>
        </p:nvSpPr>
        <p:spPr>
          <a:xfrm>
            <a:off x="704496" y="5636752"/>
            <a:ext cx="2033517" cy="646331"/>
          </a:xfrm>
          <a:prstGeom prst="rect">
            <a:avLst/>
          </a:prstGeom>
          <a:noFill/>
        </p:spPr>
        <p:txBody>
          <a:bodyPr wrap="square" rtlCol="0">
            <a:spAutoFit/>
          </a:bodyPr>
          <a:lstStyle/>
          <a:p>
            <a:r>
              <a:rPr lang="de-DE" dirty="0"/>
              <a:t>__________</a:t>
            </a:r>
          </a:p>
          <a:p>
            <a:endParaRPr lang="de-DE" dirty="0"/>
          </a:p>
        </p:txBody>
      </p:sp>
      <p:pic>
        <p:nvPicPr>
          <p:cNvPr id="13" name="Inhaltsplatzhalt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40" y="2156677"/>
            <a:ext cx="4608646" cy="4200959"/>
          </a:xfrm>
        </p:spPr>
      </p:pic>
    </p:spTree>
    <p:extLst>
      <p:ext uri="{BB962C8B-B14F-4D97-AF65-F5344CB8AC3E}">
        <p14:creationId xmlns:p14="http://schemas.microsoft.com/office/powerpoint/2010/main" val="4202826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Testmaterialien </a:t>
            </a:r>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7205" y="2004482"/>
            <a:ext cx="7421011" cy="3096057"/>
          </a:xfrm>
        </p:spPr>
      </p:pic>
      <p:sp>
        <p:nvSpPr>
          <p:cNvPr id="5" name="Textfeld 4"/>
          <p:cNvSpPr txBox="1"/>
          <p:nvPr/>
        </p:nvSpPr>
        <p:spPr>
          <a:xfrm>
            <a:off x="8102009" y="2424223"/>
            <a:ext cx="2998382" cy="369332"/>
          </a:xfrm>
          <a:prstGeom prst="rect">
            <a:avLst/>
          </a:prstGeom>
          <a:noFill/>
        </p:spPr>
        <p:txBody>
          <a:bodyPr wrap="square" rtlCol="0">
            <a:spAutoFit/>
          </a:bodyPr>
          <a:lstStyle/>
          <a:p>
            <a:pPr marL="285750" indent="-285750">
              <a:buFont typeface="Arial" panose="020B0604020202020204" pitchFamily="34" charset="0"/>
              <a:buChar char="•"/>
            </a:pPr>
            <a:r>
              <a:rPr lang="de-DE" dirty="0"/>
              <a:t>+ Stoppuhr, Stift</a:t>
            </a:r>
          </a:p>
        </p:txBody>
      </p:sp>
      <p:sp>
        <p:nvSpPr>
          <p:cNvPr id="6" name="Textfeld 5"/>
          <p:cNvSpPr txBox="1"/>
          <p:nvPr/>
        </p:nvSpPr>
        <p:spPr>
          <a:xfrm>
            <a:off x="4596809" y="4245933"/>
            <a:ext cx="2998382" cy="369332"/>
          </a:xfrm>
          <a:prstGeom prst="rect">
            <a:avLst/>
          </a:prstGeom>
          <a:noFill/>
        </p:spPr>
        <p:txBody>
          <a:bodyPr wrap="square" rtlCol="0">
            <a:spAutoFit/>
          </a:bodyPr>
          <a:lstStyle/>
          <a:p>
            <a:r>
              <a:rPr lang="de-DE" dirty="0"/>
              <a:t>_____________</a:t>
            </a:r>
          </a:p>
        </p:txBody>
      </p:sp>
      <p:sp>
        <p:nvSpPr>
          <p:cNvPr id="7" name="Textfeld 6">
            <a:extLst>
              <a:ext uri="{FF2B5EF4-FFF2-40B4-BE49-F238E27FC236}">
                <a16:creationId xmlns:a16="http://schemas.microsoft.com/office/drawing/2014/main" id="{33630C84-5A5A-364C-A3FC-D1385A051224}"/>
              </a:ext>
            </a:extLst>
          </p:cNvPr>
          <p:cNvSpPr txBox="1"/>
          <p:nvPr/>
        </p:nvSpPr>
        <p:spPr>
          <a:xfrm>
            <a:off x="397205" y="3683884"/>
            <a:ext cx="2460295" cy="369332"/>
          </a:xfrm>
          <a:prstGeom prst="rect">
            <a:avLst/>
          </a:prstGeom>
          <a:noFill/>
        </p:spPr>
        <p:txBody>
          <a:bodyPr wrap="square" rtlCol="0">
            <a:spAutoFit/>
          </a:bodyPr>
          <a:lstStyle/>
          <a:p>
            <a:r>
              <a:rPr lang="de-DE" dirty="0"/>
              <a:t>_____________</a:t>
            </a:r>
          </a:p>
        </p:txBody>
      </p:sp>
    </p:spTree>
    <p:extLst>
      <p:ext uri="{BB962C8B-B14F-4D97-AF65-F5344CB8AC3E}">
        <p14:creationId xmlns:p14="http://schemas.microsoft.com/office/powerpoint/2010/main" val="404120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Start-, </a:t>
            </a:r>
            <a:r>
              <a:rPr lang="de-DE" dirty="0" err="1"/>
              <a:t>abbruch</a:t>
            </a:r>
            <a:r>
              <a:rPr lang="de-DE" dirty="0"/>
              <a:t>,- und umkehrregeln </a:t>
            </a:r>
          </a:p>
        </p:txBody>
      </p:sp>
      <p:sp>
        <p:nvSpPr>
          <p:cNvPr id="3" name="Inhaltsplatzhalter 2"/>
          <p:cNvSpPr>
            <a:spLocks noGrp="1"/>
          </p:cNvSpPr>
          <p:nvPr>
            <p:ph idx="1"/>
          </p:nvPr>
        </p:nvSpPr>
        <p:spPr>
          <a:xfrm>
            <a:off x="581192" y="1117241"/>
            <a:ext cx="11029615" cy="3678303"/>
          </a:xfrm>
        </p:spPr>
        <p:txBody>
          <a:bodyPr/>
          <a:lstStyle/>
          <a:p>
            <a:r>
              <a:rPr lang="de-DE" dirty="0"/>
              <a:t>Dienen dazu die Testdauer zu verkürzen und Frustration und Ermüdung zu vermeiden </a:t>
            </a:r>
          </a:p>
          <a:p>
            <a:r>
              <a:rPr lang="de-DE" dirty="0"/>
              <a:t>Regeln für jeden Untertest auf dem Protokollbogen vermerkt </a:t>
            </a:r>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91" y="3144500"/>
            <a:ext cx="6182588" cy="1143160"/>
          </a:xfrm>
          <a:prstGeom prst="rect">
            <a:avLst/>
          </a:prstGeom>
        </p:spPr>
      </p:pic>
    </p:spTree>
    <p:extLst>
      <p:ext uri="{BB962C8B-B14F-4D97-AF65-F5344CB8AC3E}">
        <p14:creationId xmlns:p14="http://schemas.microsoft.com/office/powerpoint/2010/main" val="623562394"/>
      </p:ext>
    </p:extLst>
  </p:cSld>
  <p:clrMapOvr>
    <a:masterClrMapping/>
  </p:clrMapOvr>
</p:sld>
</file>

<file path=ppt/theme/theme1.xml><?xml version="1.0" encoding="utf-8"?>
<a:theme xmlns:a="http://schemas.openxmlformats.org/drawingml/2006/main" name="Dividende">
  <a:themeElements>
    <a:clrScheme name="Dividende">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4256</Words>
  <Application>Microsoft Office PowerPoint</Application>
  <PresentationFormat>Breitbild</PresentationFormat>
  <Paragraphs>437</Paragraphs>
  <Slides>54</Slides>
  <Notes>51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54</vt:i4>
      </vt:variant>
    </vt:vector>
  </HeadingPairs>
  <TitlesOfParts>
    <vt:vector size="60" baseType="lpstr">
      <vt:lpstr>Arial</vt:lpstr>
      <vt:lpstr>Calibri</vt:lpstr>
      <vt:lpstr>Gill Sans MT</vt:lpstr>
      <vt:lpstr>Wingdings</vt:lpstr>
      <vt:lpstr>Wingdings 2</vt:lpstr>
      <vt:lpstr>Dividende</vt:lpstr>
      <vt:lpstr>PowerPoint-Präsentation</vt:lpstr>
      <vt:lpstr>Gliederung </vt:lpstr>
      <vt:lpstr>Hintergrund der Testbatterie</vt:lpstr>
      <vt:lpstr>testumgebung </vt:lpstr>
      <vt:lpstr>Protokollbogen </vt:lpstr>
      <vt:lpstr>Reihenfolge der untertests</vt:lpstr>
      <vt:lpstr>Reihenfolge der untertests</vt:lpstr>
      <vt:lpstr>Testmaterialien </vt:lpstr>
      <vt:lpstr>Start-, abbruch,- und umkehrregeln </vt:lpstr>
      <vt:lpstr>Startregel </vt:lpstr>
      <vt:lpstr>umkehrregel </vt:lpstr>
      <vt:lpstr>Beispiel start- und umkehrregel </vt:lpstr>
      <vt:lpstr>Beispiel start- und umkehrregel </vt:lpstr>
      <vt:lpstr>Abbruchregel  </vt:lpstr>
      <vt:lpstr>Abbruchregel  </vt:lpstr>
      <vt:lpstr>Abbruchregel  </vt:lpstr>
      <vt:lpstr>Abbruchregel  </vt:lpstr>
      <vt:lpstr>Durchführungsregeln </vt:lpstr>
      <vt:lpstr>durchführungsregeln</vt:lpstr>
      <vt:lpstr>aufgabentypen</vt:lpstr>
      <vt:lpstr>durchführungsregeln</vt:lpstr>
      <vt:lpstr>Mosaik test (1) </vt:lpstr>
      <vt:lpstr>Mosaik test (1) </vt:lpstr>
      <vt:lpstr>Mosaik test (1) </vt:lpstr>
      <vt:lpstr>Mosaik test (1) </vt:lpstr>
      <vt:lpstr>Gemeinsamkeiten finden (2) </vt:lpstr>
      <vt:lpstr>Gemeinsamkeiten finden (2) </vt:lpstr>
      <vt:lpstr>Gemeinsamkeiten finden (2) </vt:lpstr>
      <vt:lpstr>Zahlen nachsprechen (3) </vt:lpstr>
      <vt:lpstr>Zahlen nachsprechen (3) </vt:lpstr>
      <vt:lpstr>Zahlen nachsprechen (3) </vt:lpstr>
      <vt:lpstr>Matrizen-test (4) </vt:lpstr>
      <vt:lpstr>Matrizen-test (4) </vt:lpstr>
      <vt:lpstr>Wortschatz-Test (5) </vt:lpstr>
      <vt:lpstr>Wortschatz-Test (5) </vt:lpstr>
      <vt:lpstr>Wortschatz-Test (5) </vt:lpstr>
      <vt:lpstr>Wortschatz-Test (5) </vt:lpstr>
      <vt:lpstr>Wortschatz-Test (5) </vt:lpstr>
      <vt:lpstr>Wortschatz-Test (5) </vt:lpstr>
      <vt:lpstr>Rechnerisches denken (6) </vt:lpstr>
      <vt:lpstr>Rechnerisches denken (6) </vt:lpstr>
      <vt:lpstr>Rechnerisches denken (6) </vt:lpstr>
      <vt:lpstr>Symbol suche (7) </vt:lpstr>
      <vt:lpstr>Symbol suche (7) </vt:lpstr>
      <vt:lpstr>Visuelle puzzles (8) </vt:lpstr>
      <vt:lpstr>Visuelle puzzles (8) </vt:lpstr>
      <vt:lpstr>Allgemeines wissen (9) </vt:lpstr>
      <vt:lpstr>Allgemeines wissen (9) </vt:lpstr>
      <vt:lpstr>Zahlen-symbol-test (10) </vt:lpstr>
      <vt:lpstr>Zahlen-symbol-test (10) </vt:lpstr>
      <vt:lpstr>Buchstaben-zahlen-folgen (11) </vt:lpstr>
      <vt:lpstr>Buchstaben-zahlen-folgen (11) </vt:lpstr>
      <vt:lpstr>Gravierende fehler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Janine Neubert</dc:creator>
  <cp:lastModifiedBy>9</cp:lastModifiedBy>
  <cp:revision>2</cp:revision>
  <dcterms:created xsi:type="dcterms:W3CDTF">2024-10-25T08:04:30Z</dcterms:created>
  <dcterms:modified xsi:type="dcterms:W3CDTF">2024-11-06T10:11:47Z</dcterms:modified>
</cp:coreProperties>
</file>